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7" r:id="rId4"/>
  </p:sldMasterIdLst>
  <p:notesMasterIdLst>
    <p:notesMasterId r:id="rId22"/>
  </p:notesMasterIdLst>
  <p:sldIdLst>
    <p:sldId id="256" r:id="rId5"/>
    <p:sldId id="269" r:id="rId6"/>
    <p:sldId id="257" r:id="rId7"/>
    <p:sldId id="325" r:id="rId8"/>
    <p:sldId id="259" r:id="rId9"/>
    <p:sldId id="354" r:id="rId10"/>
    <p:sldId id="280" r:id="rId11"/>
    <p:sldId id="348" r:id="rId12"/>
    <p:sldId id="345" r:id="rId13"/>
    <p:sldId id="355" r:id="rId14"/>
    <p:sldId id="362" r:id="rId15"/>
    <p:sldId id="358" r:id="rId16"/>
    <p:sldId id="363" r:id="rId17"/>
    <p:sldId id="364" r:id="rId18"/>
    <p:sldId id="365" r:id="rId19"/>
    <p:sldId id="266" r:id="rId20"/>
    <p:sldId id="270"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us Forrest" initials="A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0193" autoAdjust="0"/>
  </p:normalViewPr>
  <p:slideViewPr>
    <p:cSldViewPr snapToGrid="0">
      <p:cViewPr varScale="1">
        <p:scale>
          <a:sx n="107" d="100"/>
          <a:sy n="107" d="100"/>
        </p:scale>
        <p:origin x="95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2EE3B-DCB2-4CA3-B652-78DDAE52DCB5}" type="doc">
      <dgm:prSet loTypeId="urn:microsoft.com/office/officeart/2005/8/layout/chevron1" loCatId="process" qsTypeId="urn:microsoft.com/office/officeart/2005/8/quickstyle/simple1" qsCatId="simple" csTypeId="urn:microsoft.com/office/officeart/2005/8/colors/accent1_2" csCatId="accent1" phldr="1"/>
      <dgm:spPr/>
    </dgm:pt>
    <dgm:pt modelId="{55390AB5-7003-4641-A969-8836066A3EDF}">
      <dgm:prSet phldrT="[Text]"/>
      <dgm:spPr/>
      <dgm:t>
        <a:bodyPr/>
        <a:lstStyle/>
        <a:p>
          <a:r>
            <a:rPr lang="en-GB" dirty="0"/>
            <a:t>Strengthened Board</a:t>
          </a:r>
        </a:p>
      </dgm:t>
    </dgm:pt>
    <dgm:pt modelId="{E511C668-B39E-4587-9D6C-34A03908373B}" type="parTrans" cxnId="{6D0247ED-5B49-44D6-AAB7-F5CEBCCF870B}">
      <dgm:prSet/>
      <dgm:spPr/>
      <dgm:t>
        <a:bodyPr/>
        <a:lstStyle/>
        <a:p>
          <a:endParaRPr lang="en-GB"/>
        </a:p>
      </dgm:t>
    </dgm:pt>
    <dgm:pt modelId="{6C8BDDC5-E576-4CE1-B7F6-F06B977C27DC}" type="sibTrans" cxnId="{6D0247ED-5B49-44D6-AAB7-F5CEBCCF870B}">
      <dgm:prSet/>
      <dgm:spPr/>
      <dgm:t>
        <a:bodyPr/>
        <a:lstStyle/>
        <a:p>
          <a:endParaRPr lang="en-GB"/>
        </a:p>
      </dgm:t>
    </dgm:pt>
    <dgm:pt modelId="{9EDB48D8-2377-44AD-A13B-B13DF58AC633}">
      <dgm:prSet phldrT="[Text]"/>
      <dgm:spPr/>
      <dgm:t>
        <a:bodyPr/>
        <a:lstStyle/>
        <a:p>
          <a:r>
            <a:rPr lang="en-GB" dirty="0"/>
            <a:t>Improved deal pipeline via new investments</a:t>
          </a:r>
        </a:p>
      </dgm:t>
    </dgm:pt>
    <dgm:pt modelId="{9EA284CC-1FE0-487F-8A11-B41942B903AC}" type="parTrans" cxnId="{B8B9B60C-E2F1-4B75-B59C-37C4F6DD431E}">
      <dgm:prSet/>
      <dgm:spPr/>
      <dgm:t>
        <a:bodyPr/>
        <a:lstStyle/>
        <a:p>
          <a:endParaRPr lang="en-GB"/>
        </a:p>
      </dgm:t>
    </dgm:pt>
    <dgm:pt modelId="{5412561F-CCF6-445A-8FDB-E8377475152E}" type="sibTrans" cxnId="{B8B9B60C-E2F1-4B75-B59C-37C4F6DD431E}">
      <dgm:prSet/>
      <dgm:spPr/>
      <dgm:t>
        <a:bodyPr/>
        <a:lstStyle/>
        <a:p>
          <a:endParaRPr lang="en-GB"/>
        </a:p>
      </dgm:t>
    </dgm:pt>
    <dgm:pt modelId="{927AC831-42C0-4F8E-BAEB-6687F63C666A}">
      <dgm:prSet phldrT="[Text]"/>
      <dgm:spPr/>
      <dgm:t>
        <a:bodyPr/>
        <a:lstStyle/>
        <a:p>
          <a:r>
            <a:rPr lang="en-GB" dirty="0"/>
            <a:t>Solid progress made by DA – blue-chip partnerships and contracts</a:t>
          </a:r>
        </a:p>
      </dgm:t>
    </dgm:pt>
    <dgm:pt modelId="{7367017F-45E8-4424-853A-1B896F056729}" type="parTrans" cxnId="{3E09FCD5-7476-4388-A4C2-80CE621C892C}">
      <dgm:prSet/>
      <dgm:spPr/>
      <dgm:t>
        <a:bodyPr/>
        <a:lstStyle/>
        <a:p>
          <a:endParaRPr lang="en-GB"/>
        </a:p>
      </dgm:t>
    </dgm:pt>
    <dgm:pt modelId="{BDDE0D6B-221E-4738-BBE8-F3B82947867D}" type="sibTrans" cxnId="{3E09FCD5-7476-4388-A4C2-80CE621C892C}">
      <dgm:prSet/>
      <dgm:spPr/>
      <dgm:t>
        <a:bodyPr/>
        <a:lstStyle/>
        <a:p>
          <a:endParaRPr lang="en-GB"/>
        </a:p>
      </dgm:t>
    </dgm:pt>
    <dgm:pt modelId="{7AAE0047-D209-43AA-95C0-C98F41924716}">
      <dgm:prSet phldrT="[Text]"/>
      <dgm:spPr/>
      <dgm:t>
        <a:bodyPr/>
        <a:lstStyle/>
        <a:p>
          <a:r>
            <a:rPr lang="en-GB" dirty="0"/>
            <a:t>Working capital secured to enable progress</a:t>
          </a:r>
        </a:p>
      </dgm:t>
    </dgm:pt>
    <dgm:pt modelId="{804BE31A-4243-4CF1-8A2A-1C3F0180B1AE}" type="parTrans" cxnId="{856EFB4D-2820-4C67-9E81-B5B632F0955F}">
      <dgm:prSet/>
      <dgm:spPr/>
      <dgm:t>
        <a:bodyPr/>
        <a:lstStyle/>
        <a:p>
          <a:endParaRPr lang="en-GB"/>
        </a:p>
      </dgm:t>
    </dgm:pt>
    <dgm:pt modelId="{EAA95B99-4D24-4D90-96B0-582A89956E7C}" type="sibTrans" cxnId="{856EFB4D-2820-4C67-9E81-B5B632F0955F}">
      <dgm:prSet/>
      <dgm:spPr/>
      <dgm:t>
        <a:bodyPr/>
        <a:lstStyle/>
        <a:p>
          <a:endParaRPr lang="en-GB"/>
        </a:p>
      </dgm:t>
    </dgm:pt>
    <dgm:pt modelId="{5ECDDF1D-2B7F-45E0-9192-17168B93903C}" type="pres">
      <dgm:prSet presAssocID="{7B32EE3B-DCB2-4CA3-B652-78DDAE52DCB5}" presName="Name0" presStyleCnt="0">
        <dgm:presLayoutVars>
          <dgm:dir/>
          <dgm:animLvl val="lvl"/>
          <dgm:resizeHandles val="exact"/>
        </dgm:presLayoutVars>
      </dgm:prSet>
      <dgm:spPr/>
    </dgm:pt>
    <dgm:pt modelId="{52223D02-EDAC-4395-A402-2EA5E1C12402}" type="pres">
      <dgm:prSet presAssocID="{55390AB5-7003-4641-A969-8836066A3EDF}" presName="parTxOnly" presStyleLbl="node1" presStyleIdx="0" presStyleCnt="4">
        <dgm:presLayoutVars>
          <dgm:chMax val="0"/>
          <dgm:chPref val="0"/>
          <dgm:bulletEnabled val="1"/>
        </dgm:presLayoutVars>
      </dgm:prSet>
      <dgm:spPr/>
    </dgm:pt>
    <dgm:pt modelId="{0A42C780-9301-4058-9FC2-A7107526264D}" type="pres">
      <dgm:prSet presAssocID="{6C8BDDC5-E576-4CE1-B7F6-F06B977C27DC}" presName="parTxOnlySpace" presStyleCnt="0"/>
      <dgm:spPr/>
    </dgm:pt>
    <dgm:pt modelId="{603AA52C-08B3-488A-A3BE-EF5D92DD6FE6}" type="pres">
      <dgm:prSet presAssocID="{9EDB48D8-2377-44AD-A13B-B13DF58AC633}" presName="parTxOnly" presStyleLbl="node1" presStyleIdx="1" presStyleCnt="4">
        <dgm:presLayoutVars>
          <dgm:chMax val="0"/>
          <dgm:chPref val="0"/>
          <dgm:bulletEnabled val="1"/>
        </dgm:presLayoutVars>
      </dgm:prSet>
      <dgm:spPr/>
    </dgm:pt>
    <dgm:pt modelId="{5DF110AE-0129-4E26-94F7-30CD3FF72716}" type="pres">
      <dgm:prSet presAssocID="{5412561F-CCF6-445A-8FDB-E8377475152E}" presName="parTxOnlySpace" presStyleCnt="0"/>
      <dgm:spPr/>
    </dgm:pt>
    <dgm:pt modelId="{BC08F358-BE22-4CFF-90B5-B382A3C68710}" type="pres">
      <dgm:prSet presAssocID="{927AC831-42C0-4F8E-BAEB-6687F63C666A}" presName="parTxOnly" presStyleLbl="node1" presStyleIdx="2" presStyleCnt="4">
        <dgm:presLayoutVars>
          <dgm:chMax val="0"/>
          <dgm:chPref val="0"/>
          <dgm:bulletEnabled val="1"/>
        </dgm:presLayoutVars>
      </dgm:prSet>
      <dgm:spPr/>
    </dgm:pt>
    <dgm:pt modelId="{AC57ADB5-C2B6-41A0-8C2E-455AFF51DB80}" type="pres">
      <dgm:prSet presAssocID="{BDDE0D6B-221E-4738-BBE8-F3B82947867D}" presName="parTxOnlySpace" presStyleCnt="0"/>
      <dgm:spPr/>
    </dgm:pt>
    <dgm:pt modelId="{483C2591-6E42-405E-AEE8-1E2F5BA7D69C}" type="pres">
      <dgm:prSet presAssocID="{7AAE0047-D209-43AA-95C0-C98F41924716}" presName="parTxOnly" presStyleLbl="node1" presStyleIdx="3" presStyleCnt="4">
        <dgm:presLayoutVars>
          <dgm:chMax val="0"/>
          <dgm:chPref val="0"/>
          <dgm:bulletEnabled val="1"/>
        </dgm:presLayoutVars>
      </dgm:prSet>
      <dgm:spPr/>
    </dgm:pt>
  </dgm:ptLst>
  <dgm:cxnLst>
    <dgm:cxn modelId="{64C3A20A-09F3-4C08-9178-900514E30AEC}" type="presOf" srcId="{55390AB5-7003-4641-A969-8836066A3EDF}" destId="{52223D02-EDAC-4395-A402-2EA5E1C12402}" srcOrd="0" destOrd="0" presId="urn:microsoft.com/office/officeart/2005/8/layout/chevron1"/>
    <dgm:cxn modelId="{B8B9B60C-E2F1-4B75-B59C-37C4F6DD431E}" srcId="{7B32EE3B-DCB2-4CA3-B652-78DDAE52DCB5}" destId="{9EDB48D8-2377-44AD-A13B-B13DF58AC633}" srcOrd="1" destOrd="0" parTransId="{9EA284CC-1FE0-487F-8A11-B41942B903AC}" sibTransId="{5412561F-CCF6-445A-8FDB-E8377475152E}"/>
    <dgm:cxn modelId="{A515462D-5F29-40E6-9CDE-BA59623B7388}" type="presOf" srcId="{927AC831-42C0-4F8E-BAEB-6687F63C666A}" destId="{BC08F358-BE22-4CFF-90B5-B382A3C68710}" srcOrd="0" destOrd="0" presId="urn:microsoft.com/office/officeart/2005/8/layout/chevron1"/>
    <dgm:cxn modelId="{83F2A865-D4E3-4F1E-B71C-D9D0568B47F3}" type="presOf" srcId="{9EDB48D8-2377-44AD-A13B-B13DF58AC633}" destId="{603AA52C-08B3-488A-A3BE-EF5D92DD6FE6}" srcOrd="0" destOrd="0" presId="urn:microsoft.com/office/officeart/2005/8/layout/chevron1"/>
    <dgm:cxn modelId="{856EFB4D-2820-4C67-9E81-B5B632F0955F}" srcId="{7B32EE3B-DCB2-4CA3-B652-78DDAE52DCB5}" destId="{7AAE0047-D209-43AA-95C0-C98F41924716}" srcOrd="3" destOrd="0" parTransId="{804BE31A-4243-4CF1-8A2A-1C3F0180B1AE}" sibTransId="{EAA95B99-4D24-4D90-96B0-582A89956E7C}"/>
    <dgm:cxn modelId="{5F460C7F-4A50-4B4B-8AC8-3EBF44A66903}" type="presOf" srcId="{7B32EE3B-DCB2-4CA3-B652-78DDAE52DCB5}" destId="{5ECDDF1D-2B7F-45E0-9192-17168B93903C}" srcOrd="0" destOrd="0" presId="urn:microsoft.com/office/officeart/2005/8/layout/chevron1"/>
    <dgm:cxn modelId="{37E35785-07E1-4478-B3FF-9BE38788F668}" type="presOf" srcId="{7AAE0047-D209-43AA-95C0-C98F41924716}" destId="{483C2591-6E42-405E-AEE8-1E2F5BA7D69C}" srcOrd="0" destOrd="0" presId="urn:microsoft.com/office/officeart/2005/8/layout/chevron1"/>
    <dgm:cxn modelId="{3E09FCD5-7476-4388-A4C2-80CE621C892C}" srcId="{7B32EE3B-DCB2-4CA3-B652-78DDAE52DCB5}" destId="{927AC831-42C0-4F8E-BAEB-6687F63C666A}" srcOrd="2" destOrd="0" parTransId="{7367017F-45E8-4424-853A-1B896F056729}" sibTransId="{BDDE0D6B-221E-4738-BBE8-F3B82947867D}"/>
    <dgm:cxn modelId="{6D0247ED-5B49-44D6-AAB7-F5CEBCCF870B}" srcId="{7B32EE3B-DCB2-4CA3-B652-78DDAE52DCB5}" destId="{55390AB5-7003-4641-A969-8836066A3EDF}" srcOrd="0" destOrd="0" parTransId="{E511C668-B39E-4587-9D6C-34A03908373B}" sibTransId="{6C8BDDC5-E576-4CE1-B7F6-F06B977C27DC}"/>
    <dgm:cxn modelId="{C8DF4C47-B73B-4D62-BA0E-99F17F0A8AA0}" type="presParOf" srcId="{5ECDDF1D-2B7F-45E0-9192-17168B93903C}" destId="{52223D02-EDAC-4395-A402-2EA5E1C12402}" srcOrd="0" destOrd="0" presId="urn:microsoft.com/office/officeart/2005/8/layout/chevron1"/>
    <dgm:cxn modelId="{DB0CD220-294D-474E-A34C-24F81CCC3FF4}" type="presParOf" srcId="{5ECDDF1D-2B7F-45E0-9192-17168B93903C}" destId="{0A42C780-9301-4058-9FC2-A7107526264D}" srcOrd="1" destOrd="0" presId="urn:microsoft.com/office/officeart/2005/8/layout/chevron1"/>
    <dgm:cxn modelId="{2808261E-0B7B-4C4F-8B89-25BCB8318B2D}" type="presParOf" srcId="{5ECDDF1D-2B7F-45E0-9192-17168B93903C}" destId="{603AA52C-08B3-488A-A3BE-EF5D92DD6FE6}" srcOrd="2" destOrd="0" presId="urn:microsoft.com/office/officeart/2005/8/layout/chevron1"/>
    <dgm:cxn modelId="{556EF3D3-5131-4E9D-97E8-E956A3BF2E1A}" type="presParOf" srcId="{5ECDDF1D-2B7F-45E0-9192-17168B93903C}" destId="{5DF110AE-0129-4E26-94F7-30CD3FF72716}" srcOrd="3" destOrd="0" presId="urn:microsoft.com/office/officeart/2005/8/layout/chevron1"/>
    <dgm:cxn modelId="{67CB43F3-6640-4ADE-85B8-A9F2C7784433}" type="presParOf" srcId="{5ECDDF1D-2B7F-45E0-9192-17168B93903C}" destId="{BC08F358-BE22-4CFF-90B5-B382A3C68710}" srcOrd="4" destOrd="0" presId="urn:microsoft.com/office/officeart/2005/8/layout/chevron1"/>
    <dgm:cxn modelId="{F792C1B9-6BBF-45D9-A83A-51F3B1CAF348}" type="presParOf" srcId="{5ECDDF1D-2B7F-45E0-9192-17168B93903C}" destId="{AC57ADB5-C2B6-41A0-8C2E-455AFF51DB80}" srcOrd="5" destOrd="0" presId="urn:microsoft.com/office/officeart/2005/8/layout/chevron1"/>
    <dgm:cxn modelId="{F7721D65-F6BA-42A7-B755-04EF302674A4}" type="presParOf" srcId="{5ECDDF1D-2B7F-45E0-9192-17168B93903C}" destId="{483C2591-6E42-405E-AEE8-1E2F5BA7D69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7D06A-A341-4E12-9DFA-B4DD3F07435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21142E11-09FD-4B34-8C85-BCB11D01E4AF}">
      <dgm:prSet/>
      <dgm:spPr/>
      <dgm:t>
        <a:bodyPr/>
        <a:lstStyle/>
        <a:p>
          <a:r>
            <a:rPr lang="en-GB" dirty="0"/>
            <a:t>Oct. 2017: Integration of </a:t>
          </a:r>
          <a:r>
            <a:rPr lang="en-GB" dirty="0" err="1"/>
            <a:t>KeyScaler</a:t>
          </a:r>
          <a:r>
            <a:rPr lang="en-GB" dirty="0"/>
            <a:t>(TM) with </a:t>
          </a:r>
          <a:r>
            <a:rPr lang="en-GB" b="1" dirty="0"/>
            <a:t>Intel® </a:t>
          </a:r>
          <a:r>
            <a:rPr lang="en-GB" dirty="0"/>
            <a:t>Secure Device onboard</a:t>
          </a:r>
        </a:p>
      </dgm:t>
    </dgm:pt>
    <dgm:pt modelId="{BF2EBF0A-3DC1-46EC-95E0-D7650FD79E74}" type="parTrans" cxnId="{4F6585CD-A292-4D43-B8C1-B0417E70BD68}">
      <dgm:prSet/>
      <dgm:spPr/>
      <dgm:t>
        <a:bodyPr/>
        <a:lstStyle/>
        <a:p>
          <a:endParaRPr lang="en-GB"/>
        </a:p>
      </dgm:t>
    </dgm:pt>
    <dgm:pt modelId="{4E222277-84CC-48C9-9461-AF7EE992A482}" type="sibTrans" cxnId="{4F6585CD-A292-4D43-B8C1-B0417E70BD68}">
      <dgm:prSet/>
      <dgm:spPr/>
      <dgm:t>
        <a:bodyPr/>
        <a:lstStyle/>
        <a:p>
          <a:endParaRPr lang="en-GB"/>
        </a:p>
      </dgm:t>
    </dgm:pt>
    <dgm:pt modelId="{F605B135-11B6-4AAD-A8F0-D947DDD8BD9A}">
      <dgm:prSet/>
      <dgm:spPr/>
      <dgm:t>
        <a:bodyPr/>
        <a:lstStyle/>
        <a:p>
          <a:r>
            <a:rPr lang="en-GB" dirty="0"/>
            <a:t>July 2017: </a:t>
          </a:r>
          <a:r>
            <a:rPr lang="en-GB" dirty="0" err="1"/>
            <a:t>KeyScaler</a:t>
          </a:r>
          <a:r>
            <a:rPr lang="en-GB" dirty="0"/>
            <a:t> 5.5 released </a:t>
          </a:r>
          <a:r>
            <a:rPr lang="en-GB" dirty="0" err="1"/>
            <a:t>inc.</a:t>
          </a:r>
          <a:r>
            <a:rPr lang="en-GB" dirty="0"/>
            <a:t> an </a:t>
          </a:r>
          <a:r>
            <a:rPr lang="en-GB" b="1" dirty="0"/>
            <a:t>Amazon IoT </a:t>
          </a:r>
          <a:r>
            <a:rPr lang="en-GB" dirty="0"/>
            <a:t>PKI</a:t>
          </a:r>
        </a:p>
      </dgm:t>
    </dgm:pt>
    <dgm:pt modelId="{5F9D849E-4149-47C7-8934-0A83DE4DAD02}" type="parTrans" cxnId="{15939731-4494-4D03-8472-4E240CF4D9FB}">
      <dgm:prSet/>
      <dgm:spPr/>
      <dgm:t>
        <a:bodyPr/>
        <a:lstStyle/>
        <a:p>
          <a:endParaRPr lang="en-GB"/>
        </a:p>
      </dgm:t>
    </dgm:pt>
    <dgm:pt modelId="{1A174CFB-61E1-4E52-A954-D90A896F4F05}" type="sibTrans" cxnId="{15939731-4494-4D03-8472-4E240CF4D9FB}">
      <dgm:prSet/>
      <dgm:spPr/>
      <dgm:t>
        <a:bodyPr/>
        <a:lstStyle/>
        <a:p>
          <a:endParaRPr lang="en-GB"/>
        </a:p>
      </dgm:t>
    </dgm:pt>
    <dgm:pt modelId="{7809ABEE-F20D-4E82-A0F1-E7A9C87F1709}">
      <dgm:prSet/>
      <dgm:spPr/>
      <dgm:t>
        <a:bodyPr/>
        <a:lstStyle/>
        <a:p>
          <a:r>
            <a:rPr lang="en-GB" dirty="0"/>
            <a:t>Sept. 2017: Signs a 5-year agreement with </a:t>
          </a:r>
          <a:r>
            <a:rPr lang="en-GB" b="1" dirty="0" err="1"/>
            <a:t>MultiTech</a:t>
          </a:r>
          <a:endParaRPr lang="en-GB" dirty="0"/>
        </a:p>
      </dgm:t>
    </dgm:pt>
    <dgm:pt modelId="{006A685D-44F3-4A93-8A3D-E0EE181442D4}" type="parTrans" cxnId="{5F1EB8AE-BF5A-4849-9935-89907B654D26}">
      <dgm:prSet/>
      <dgm:spPr/>
      <dgm:t>
        <a:bodyPr/>
        <a:lstStyle/>
        <a:p>
          <a:endParaRPr lang="en-GB"/>
        </a:p>
      </dgm:t>
    </dgm:pt>
    <dgm:pt modelId="{2849F6DE-935F-4785-AC31-14D2BC408F3D}" type="sibTrans" cxnId="{5F1EB8AE-BF5A-4849-9935-89907B654D26}">
      <dgm:prSet/>
      <dgm:spPr/>
      <dgm:t>
        <a:bodyPr/>
        <a:lstStyle/>
        <a:p>
          <a:endParaRPr lang="en-GB"/>
        </a:p>
      </dgm:t>
    </dgm:pt>
    <dgm:pt modelId="{AA74E425-D60D-455F-9786-E65333A3929D}">
      <dgm:prSet/>
      <dgm:spPr/>
      <dgm:t>
        <a:bodyPr/>
        <a:lstStyle/>
        <a:p>
          <a:r>
            <a:rPr lang="en-GB" dirty="0"/>
            <a:t>Sept. 2017: Signs a 3-year global agreement to power </a:t>
          </a:r>
          <a:r>
            <a:rPr lang="en-GB" b="1" dirty="0"/>
            <a:t>Comodo</a:t>
          </a:r>
          <a:r>
            <a:rPr lang="en-GB" dirty="0"/>
            <a:t> CA's IoT security service</a:t>
          </a:r>
        </a:p>
      </dgm:t>
    </dgm:pt>
    <dgm:pt modelId="{3B408043-815B-4073-A08C-7A901CE65082}" type="parTrans" cxnId="{E69B7967-28FD-41FA-A15E-07A98760F041}">
      <dgm:prSet/>
      <dgm:spPr/>
      <dgm:t>
        <a:bodyPr/>
        <a:lstStyle/>
        <a:p>
          <a:endParaRPr lang="en-GB"/>
        </a:p>
      </dgm:t>
    </dgm:pt>
    <dgm:pt modelId="{5D7B7074-F2CE-40C4-9A2B-C4D88DDCD5B5}" type="sibTrans" cxnId="{E69B7967-28FD-41FA-A15E-07A98760F041}">
      <dgm:prSet/>
      <dgm:spPr/>
      <dgm:t>
        <a:bodyPr/>
        <a:lstStyle/>
        <a:p>
          <a:endParaRPr lang="en-GB"/>
        </a:p>
      </dgm:t>
    </dgm:pt>
    <dgm:pt modelId="{94A08BA3-1BCF-42F0-A642-EC2A900B7EBE}">
      <dgm:prSet/>
      <dgm:spPr/>
      <dgm:t>
        <a:bodyPr/>
        <a:lstStyle/>
        <a:p>
          <a:r>
            <a:rPr lang="en-GB" dirty="0"/>
            <a:t>Oct 2017: New partnership with</a:t>
          </a:r>
          <a:r>
            <a:rPr lang="en-GB" b="1" dirty="0"/>
            <a:t> Super Micro Computer, Inc</a:t>
          </a:r>
        </a:p>
      </dgm:t>
    </dgm:pt>
    <dgm:pt modelId="{9F1927C3-B9D9-490D-AF5F-CBD04D9E7E55}" type="parTrans" cxnId="{71D10CCD-B356-48FF-89B7-2E2E4551AE37}">
      <dgm:prSet/>
      <dgm:spPr/>
      <dgm:t>
        <a:bodyPr/>
        <a:lstStyle/>
        <a:p>
          <a:endParaRPr lang="en-GB"/>
        </a:p>
      </dgm:t>
    </dgm:pt>
    <dgm:pt modelId="{58E7821E-BE4F-495F-ADC3-B87B9BDB914C}" type="sibTrans" cxnId="{71D10CCD-B356-48FF-89B7-2E2E4551AE37}">
      <dgm:prSet/>
      <dgm:spPr/>
      <dgm:t>
        <a:bodyPr/>
        <a:lstStyle/>
        <a:p>
          <a:endParaRPr lang="en-GB"/>
        </a:p>
      </dgm:t>
    </dgm:pt>
    <dgm:pt modelId="{D24147A9-4DD6-45A9-967D-5A36C17B82CB}">
      <dgm:prSet/>
      <dgm:spPr/>
      <dgm:t>
        <a:bodyPr/>
        <a:lstStyle/>
        <a:p>
          <a:r>
            <a:rPr lang="en-US" dirty="0"/>
            <a:t>Jan 2018: Reseller agreement signed with </a:t>
          </a:r>
          <a:r>
            <a:rPr lang="en-US" b="1" dirty="0"/>
            <a:t>Thales</a:t>
          </a:r>
          <a:r>
            <a:rPr lang="en-GB" dirty="0"/>
            <a:t> to deliver trust for IoT </a:t>
          </a:r>
          <a:endParaRPr lang="en-GB" b="1" dirty="0"/>
        </a:p>
      </dgm:t>
    </dgm:pt>
    <dgm:pt modelId="{259B29C0-305C-4F00-90BD-B26858AE5DCE}" type="parTrans" cxnId="{CF7859B7-796A-47B7-8644-B858682C5B1E}">
      <dgm:prSet/>
      <dgm:spPr/>
      <dgm:t>
        <a:bodyPr/>
        <a:lstStyle/>
        <a:p>
          <a:endParaRPr lang="en-GB"/>
        </a:p>
      </dgm:t>
    </dgm:pt>
    <dgm:pt modelId="{F90E3FAE-5067-4D46-A787-03F637380F9F}" type="sibTrans" cxnId="{CF7859B7-796A-47B7-8644-B858682C5B1E}">
      <dgm:prSet/>
      <dgm:spPr/>
      <dgm:t>
        <a:bodyPr/>
        <a:lstStyle/>
        <a:p>
          <a:endParaRPr lang="en-GB"/>
        </a:p>
      </dgm:t>
    </dgm:pt>
    <dgm:pt modelId="{11094F0A-E58A-426B-931A-673F8AAF7764}" type="pres">
      <dgm:prSet presAssocID="{B497D06A-A341-4E12-9DFA-B4DD3F074351}" presName="Name0" presStyleCnt="0">
        <dgm:presLayoutVars>
          <dgm:dir/>
          <dgm:resizeHandles val="exact"/>
        </dgm:presLayoutVars>
      </dgm:prSet>
      <dgm:spPr/>
    </dgm:pt>
    <dgm:pt modelId="{7BAB0FE3-D767-4683-AA38-12DDDE84C6A2}" type="pres">
      <dgm:prSet presAssocID="{B497D06A-A341-4E12-9DFA-B4DD3F074351}" presName="arrow" presStyleLbl="bgShp" presStyleIdx="0" presStyleCnt="1"/>
      <dgm:spPr/>
    </dgm:pt>
    <dgm:pt modelId="{9EDEEB5D-EF75-4095-BB68-FA3341A3498E}" type="pres">
      <dgm:prSet presAssocID="{B497D06A-A341-4E12-9DFA-B4DD3F074351}" presName="points" presStyleCnt="0"/>
      <dgm:spPr/>
    </dgm:pt>
    <dgm:pt modelId="{149DF8EF-E6D8-434D-BA00-C022692769B0}" type="pres">
      <dgm:prSet presAssocID="{F605B135-11B6-4AAD-A8F0-D947DDD8BD9A}" presName="compositeA" presStyleCnt="0"/>
      <dgm:spPr/>
    </dgm:pt>
    <dgm:pt modelId="{B565957F-AC89-4310-A808-2F7C633E1130}" type="pres">
      <dgm:prSet presAssocID="{F605B135-11B6-4AAD-A8F0-D947DDD8BD9A}" presName="textA" presStyleLbl="revTx" presStyleIdx="0" presStyleCnt="6">
        <dgm:presLayoutVars>
          <dgm:bulletEnabled val="1"/>
        </dgm:presLayoutVars>
      </dgm:prSet>
      <dgm:spPr/>
    </dgm:pt>
    <dgm:pt modelId="{85ACABA8-CD63-47FE-A14F-A87234DD2883}" type="pres">
      <dgm:prSet presAssocID="{F605B135-11B6-4AAD-A8F0-D947DDD8BD9A}" presName="circleA" presStyleLbl="node1" presStyleIdx="0" presStyleCnt="6"/>
      <dgm:spPr/>
    </dgm:pt>
    <dgm:pt modelId="{787B1942-A43B-46A5-BDCF-310B9F3E93FC}" type="pres">
      <dgm:prSet presAssocID="{F605B135-11B6-4AAD-A8F0-D947DDD8BD9A}" presName="spaceA" presStyleCnt="0"/>
      <dgm:spPr/>
    </dgm:pt>
    <dgm:pt modelId="{DEFFA43C-0F79-44D0-B279-33633603D80F}" type="pres">
      <dgm:prSet presAssocID="{1A174CFB-61E1-4E52-A954-D90A896F4F05}" presName="space" presStyleCnt="0"/>
      <dgm:spPr/>
    </dgm:pt>
    <dgm:pt modelId="{0725668C-E056-40EB-8ECD-8BFB5D580AC6}" type="pres">
      <dgm:prSet presAssocID="{7809ABEE-F20D-4E82-A0F1-E7A9C87F1709}" presName="compositeB" presStyleCnt="0"/>
      <dgm:spPr/>
    </dgm:pt>
    <dgm:pt modelId="{4059CAD1-27A9-46A1-B562-38AE98262627}" type="pres">
      <dgm:prSet presAssocID="{7809ABEE-F20D-4E82-A0F1-E7A9C87F1709}" presName="textB" presStyleLbl="revTx" presStyleIdx="1" presStyleCnt="6">
        <dgm:presLayoutVars>
          <dgm:bulletEnabled val="1"/>
        </dgm:presLayoutVars>
      </dgm:prSet>
      <dgm:spPr/>
    </dgm:pt>
    <dgm:pt modelId="{25BD1831-A427-4F7C-87E3-B1A1595FDCD1}" type="pres">
      <dgm:prSet presAssocID="{7809ABEE-F20D-4E82-A0F1-E7A9C87F1709}" presName="circleB" presStyleLbl="node1" presStyleIdx="1" presStyleCnt="6"/>
      <dgm:spPr/>
    </dgm:pt>
    <dgm:pt modelId="{F3AA62D5-228E-4690-B88B-AD03A2699675}" type="pres">
      <dgm:prSet presAssocID="{7809ABEE-F20D-4E82-A0F1-E7A9C87F1709}" presName="spaceB" presStyleCnt="0"/>
      <dgm:spPr/>
    </dgm:pt>
    <dgm:pt modelId="{E8198BFA-47F6-47BB-A005-3D4FBA278581}" type="pres">
      <dgm:prSet presAssocID="{2849F6DE-935F-4785-AC31-14D2BC408F3D}" presName="space" presStyleCnt="0"/>
      <dgm:spPr/>
    </dgm:pt>
    <dgm:pt modelId="{8CE67FBA-4557-4601-868F-7651BB74DD75}" type="pres">
      <dgm:prSet presAssocID="{AA74E425-D60D-455F-9786-E65333A3929D}" presName="compositeA" presStyleCnt="0"/>
      <dgm:spPr/>
    </dgm:pt>
    <dgm:pt modelId="{4AB01B82-5577-4509-93E3-5F2D8F9F502B}" type="pres">
      <dgm:prSet presAssocID="{AA74E425-D60D-455F-9786-E65333A3929D}" presName="textA" presStyleLbl="revTx" presStyleIdx="2" presStyleCnt="6">
        <dgm:presLayoutVars>
          <dgm:bulletEnabled val="1"/>
        </dgm:presLayoutVars>
      </dgm:prSet>
      <dgm:spPr/>
    </dgm:pt>
    <dgm:pt modelId="{966EA726-4567-4FEF-9AB4-77C1325A1647}" type="pres">
      <dgm:prSet presAssocID="{AA74E425-D60D-455F-9786-E65333A3929D}" presName="circleA" presStyleLbl="node1" presStyleIdx="2" presStyleCnt="6"/>
      <dgm:spPr/>
    </dgm:pt>
    <dgm:pt modelId="{17A264EB-1699-4203-B2E9-5EC72C10BA35}" type="pres">
      <dgm:prSet presAssocID="{AA74E425-D60D-455F-9786-E65333A3929D}" presName="spaceA" presStyleCnt="0"/>
      <dgm:spPr/>
    </dgm:pt>
    <dgm:pt modelId="{7DA98EB7-F001-49B4-8F00-9A568E0A4E8C}" type="pres">
      <dgm:prSet presAssocID="{5D7B7074-F2CE-40C4-9A2B-C4D88DDCD5B5}" presName="space" presStyleCnt="0"/>
      <dgm:spPr/>
    </dgm:pt>
    <dgm:pt modelId="{D370B866-3850-47EC-A68F-B589D3D01961}" type="pres">
      <dgm:prSet presAssocID="{21142E11-09FD-4B34-8C85-BCB11D01E4AF}" presName="compositeB" presStyleCnt="0"/>
      <dgm:spPr/>
    </dgm:pt>
    <dgm:pt modelId="{66357E78-6564-4C7E-8CD5-537A6CAE7044}" type="pres">
      <dgm:prSet presAssocID="{21142E11-09FD-4B34-8C85-BCB11D01E4AF}" presName="textB" presStyleLbl="revTx" presStyleIdx="3" presStyleCnt="6">
        <dgm:presLayoutVars>
          <dgm:bulletEnabled val="1"/>
        </dgm:presLayoutVars>
      </dgm:prSet>
      <dgm:spPr/>
    </dgm:pt>
    <dgm:pt modelId="{D63C93F5-C2CA-493C-A0E8-36892E1B6944}" type="pres">
      <dgm:prSet presAssocID="{21142E11-09FD-4B34-8C85-BCB11D01E4AF}" presName="circleB" presStyleLbl="node1" presStyleIdx="3" presStyleCnt="6"/>
      <dgm:spPr/>
    </dgm:pt>
    <dgm:pt modelId="{40DED512-6BAF-4420-A702-E5D274DC2AD3}" type="pres">
      <dgm:prSet presAssocID="{21142E11-09FD-4B34-8C85-BCB11D01E4AF}" presName="spaceB" presStyleCnt="0"/>
      <dgm:spPr/>
    </dgm:pt>
    <dgm:pt modelId="{DD16EEA3-0643-426F-A311-6B3245650222}" type="pres">
      <dgm:prSet presAssocID="{4E222277-84CC-48C9-9461-AF7EE992A482}" presName="space" presStyleCnt="0"/>
      <dgm:spPr/>
    </dgm:pt>
    <dgm:pt modelId="{8E0CB633-E780-4547-A84D-C813ED337CE7}" type="pres">
      <dgm:prSet presAssocID="{94A08BA3-1BCF-42F0-A642-EC2A900B7EBE}" presName="compositeA" presStyleCnt="0"/>
      <dgm:spPr/>
    </dgm:pt>
    <dgm:pt modelId="{C5C99093-FE13-45BC-8B1F-109F3954EADB}" type="pres">
      <dgm:prSet presAssocID="{94A08BA3-1BCF-42F0-A642-EC2A900B7EBE}" presName="textA" presStyleLbl="revTx" presStyleIdx="4" presStyleCnt="6">
        <dgm:presLayoutVars>
          <dgm:bulletEnabled val="1"/>
        </dgm:presLayoutVars>
      </dgm:prSet>
      <dgm:spPr/>
    </dgm:pt>
    <dgm:pt modelId="{688131C2-716B-427C-9A88-807CD95C7180}" type="pres">
      <dgm:prSet presAssocID="{94A08BA3-1BCF-42F0-A642-EC2A900B7EBE}" presName="circleA" presStyleLbl="node1" presStyleIdx="4" presStyleCnt="6"/>
      <dgm:spPr/>
    </dgm:pt>
    <dgm:pt modelId="{336D6BF5-CE79-419F-A09E-BE2EB1935AD4}" type="pres">
      <dgm:prSet presAssocID="{94A08BA3-1BCF-42F0-A642-EC2A900B7EBE}" presName="spaceA" presStyleCnt="0"/>
      <dgm:spPr/>
    </dgm:pt>
    <dgm:pt modelId="{6D014B00-B282-490E-81D2-2C2F6DA325B3}" type="pres">
      <dgm:prSet presAssocID="{58E7821E-BE4F-495F-ADC3-B87B9BDB914C}" presName="space" presStyleCnt="0"/>
      <dgm:spPr/>
    </dgm:pt>
    <dgm:pt modelId="{A75417D5-310A-405E-AD11-AA41AF9846A2}" type="pres">
      <dgm:prSet presAssocID="{D24147A9-4DD6-45A9-967D-5A36C17B82CB}" presName="compositeB" presStyleCnt="0"/>
      <dgm:spPr/>
    </dgm:pt>
    <dgm:pt modelId="{02FEF702-0D1A-4287-ABC0-E339D2A4E163}" type="pres">
      <dgm:prSet presAssocID="{D24147A9-4DD6-45A9-967D-5A36C17B82CB}" presName="textB" presStyleLbl="revTx" presStyleIdx="5" presStyleCnt="6">
        <dgm:presLayoutVars>
          <dgm:bulletEnabled val="1"/>
        </dgm:presLayoutVars>
      </dgm:prSet>
      <dgm:spPr/>
    </dgm:pt>
    <dgm:pt modelId="{12FF98B5-4CBA-44BC-B38B-523C24E76E66}" type="pres">
      <dgm:prSet presAssocID="{D24147A9-4DD6-45A9-967D-5A36C17B82CB}" presName="circleB" presStyleLbl="node1" presStyleIdx="5" presStyleCnt="6"/>
      <dgm:spPr/>
    </dgm:pt>
    <dgm:pt modelId="{70038DA7-BC21-4FD2-9912-57100E6B1A15}" type="pres">
      <dgm:prSet presAssocID="{D24147A9-4DD6-45A9-967D-5A36C17B82CB}" presName="spaceB" presStyleCnt="0"/>
      <dgm:spPr/>
    </dgm:pt>
  </dgm:ptLst>
  <dgm:cxnLst>
    <dgm:cxn modelId="{15939731-4494-4D03-8472-4E240CF4D9FB}" srcId="{B497D06A-A341-4E12-9DFA-B4DD3F074351}" destId="{F605B135-11B6-4AAD-A8F0-D947DDD8BD9A}" srcOrd="0" destOrd="0" parTransId="{5F9D849E-4149-47C7-8934-0A83DE4DAD02}" sibTransId="{1A174CFB-61E1-4E52-A954-D90A896F4F05}"/>
    <dgm:cxn modelId="{1134BD65-6E30-4F3C-8397-6B37F6639A1F}" type="presOf" srcId="{B497D06A-A341-4E12-9DFA-B4DD3F074351}" destId="{11094F0A-E58A-426B-931A-673F8AAF7764}" srcOrd="0" destOrd="0" presId="urn:microsoft.com/office/officeart/2005/8/layout/hProcess11"/>
    <dgm:cxn modelId="{E69B7967-28FD-41FA-A15E-07A98760F041}" srcId="{B497D06A-A341-4E12-9DFA-B4DD3F074351}" destId="{AA74E425-D60D-455F-9786-E65333A3929D}" srcOrd="2" destOrd="0" parTransId="{3B408043-815B-4073-A08C-7A901CE65082}" sibTransId="{5D7B7074-F2CE-40C4-9A2B-C4D88DDCD5B5}"/>
    <dgm:cxn modelId="{F721C247-C6AD-480C-8D6A-CF301C4E82BD}" type="presOf" srcId="{7809ABEE-F20D-4E82-A0F1-E7A9C87F1709}" destId="{4059CAD1-27A9-46A1-B562-38AE98262627}" srcOrd="0" destOrd="0" presId="urn:microsoft.com/office/officeart/2005/8/layout/hProcess11"/>
    <dgm:cxn modelId="{73E0D06C-2F2F-4DA4-BA02-F5BA08C2F404}" type="presOf" srcId="{21142E11-09FD-4B34-8C85-BCB11D01E4AF}" destId="{66357E78-6564-4C7E-8CD5-537A6CAE7044}" srcOrd="0" destOrd="0" presId="urn:microsoft.com/office/officeart/2005/8/layout/hProcess11"/>
    <dgm:cxn modelId="{8864DBA0-F2A6-49CE-B740-E3AEABD1FE39}" type="presOf" srcId="{AA74E425-D60D-455F-9786-E65333A3929D}" destId="{4AB01B82-5577-4509-93E3-5F2D8F9F502B}" srcOrd="0" destOrd="0" presId="urn:microsoft.com/office/officeart/2005/8/layout/hProcess11"/>
    <dgm:cxn modelId="{5F1EB8AE-BF5A-4849-9935-89907B654D26}" srcId="{B497D06A-A341-4E12-9DFA-B4DD3F074351}" destId="{7809ABEE-F20D-4E82-A0F1-E7A9C87F1709}" srcOrd="1" destOrd="0" parTransId="{006A685D-44F3-4A93-8A3D-E0EE181442D4}" sibTransId="{2849F6DE-935F-4785-AC31-14D2BC408F3D}"/>
    <dgm:cxn modelId="{7F06EFAF-53EC-4242-8504-19AD7380B2E8}" type="presOf" srcId="{94A08BA3-1BCF-42F0-A642-EC2A900B7EBE}" destId="{C5C99093-FE13-45BC-8B1F-109F3954EADB}" srcOrd="0" destOrd="0" presId="urn:microsoft.com/office/officeart/2005/8/layout/hProcess11"/>
    <dgm:cxn modelId="{DD2D6CB4-047B-431E-91D4-8EA45789664E}" type="presOf" srcId="{D24147A9-4DD6-45A9-967D-5A36C17B82CB}" destId="{02FEF702-0D1A-4287-ABC0-E339D2A4E163}" srcOrd="0" destOrd="0" presId="urn:microsoft.com/office/officeart/2005/8/layout/hProcess11"/>
    <dgm:cxn modelId="{CF7859B7-796A-47B7-8644-B858682C5B1E}" srcId="{B497D06A-A341-4E12-9DFA-B4DD3F074351}" destId="{D24147A9-4DD6-45A9-967D-5A36C17B82CB}" srcOrd="5" destOrd="0" parTransId="{259B29C0-305C-4F00-90BD-B26858AE5DCE}" sibTransId="{F90E3FAE-5067-4D46-A787-03F637380F9F}"/>
    <dgm:cxn modelId="{B67261B9-4E13-4010-B1AE-CA901AEDEF97}" type="presOf" srcId="{F605B135-11B6-4AAD-A8F0-D947DDD8BD9A}" destId="{B565957F-AC89-4310-A808-2F7C633E1130}" srcOrd="0" destOrd="0" presId="urn:microsoft.com/office/officeart/2005/8/layout/hProcess11"/>
    <dgm:cxn modelId="{71D10CCD-B356-48FF-89B7-2E2E4551AE37}" srcId="{B497D06A-A341-4E12-9DFA-B4DD3F074351}" destId="{94A08BA3-1BCF-42F0-A642-EC2A900B7EBE}" srcOrd="4" destOrd="0" parTransId="{9F1927C3-B9D9-490D-AF5F-CBD04D9E7E55}" sibTransId="{58E7821E-BE4F-495F-ADC3-B87B9BDB914C}"/>
    <dgm:cxn modelId="{4F6585CD-A292-4D43-B8C1-B0417E70BD68}" srcId="{B497D06A-A341-4E12-9DFA-B4DD3F074351}" destId="{21142E11-09FD-4B34-8C85-BCB11D01E4AF}" srcOrd="3" destOrd="0" parTransId="{BF2EBF0A-3DC1-46EC-95E0-D7650FD79E74}" sibTransId="{4E222277-84CC-48C9-9461-AF7EE992A482}"/>
    <dgm:cxn modelId="{46CAB6E5-3DA2-4FB5-8377-7DC2894CF664}" type="presParOf" srcId="{11094F0A-E58A-426B-931A-673F8AAF7764}" destId="{7BAB0FE3-D767-4683-AA38-12DDDE84C6A2}" srcOrd="0" destOrd="0" presId="urn:microsoft.com/office/officeart/2005/8/layout/hProcess11"/>
    <dgm:cxn modelId="{B1B4F365-4B24-4B0E-AE85-20F53C9E1CFE}" type="presParOf" srcId="{11094F0A-E58A-426B-931A-673F8AAF7764}" destId="{9EDEEB5D-EF75-4095-BB68-FA3341A3498E}" srcOrd="1" destOrd="0" presId="urn:microsoft.com/office/officeart/2005/8/layout/hProcess11"/>
    <dgm:cxn modelId="{56192E05-61E3-48CF-85DC-FBB4E3BDB12E}" type="presParOf" srcId="{9EDEEB5D-EF75-4095-BB68-FA3341A3498E}" destId="{149DF8EF-E6D8-434D-BA00-C022692769B0}" srcOrd="0" destOrd="0" presId="urn:microsoft.com/office/officeart/2005/8/layout/hProcess11"/>
    <dgm:cxn modelId="{B9DC9698-3091-4B2F-8D00-8F95773D4314}" type="presParOf" srcId="{149DF8EF-E6D8-434D-BA00-C022692769B0}" destId="{B565957F-AC89-4310-A808-2F7C633E1130}" srcOrd="0" destOrd="0" presId="urn:microsoft.com/office/officeart/2005/8/layout/hProcess11"/>
    <dgm:cxn modelId="{C208FE9E-4B17-4BF6-8931-5114030881CD}" type="presParOf" srcId="{149DF8EF-E6D8-434D-BA00-C022692769B0}" destId="{85ACABA8-CD63-47FE-A14F-A87234DD2883}" srcOrd="1" destOrd="0" presId="urn:microsoft.com/office/officeart/2005/8/layout/hProcess11"/>
    <dgm:cxn modelId="{84B4ACA6-501C-465B-BD20-A94956411467}" type="presParOf" srcId="{149DF8EF-E6D8-434D-BA00-C022692769B0}" destId="{787B1942-A43B-46A5-BDCF-310B9F3E93FC}" srcOrd="2" destOrd="0" presId="urn:microsoft.com/office/officeart/2005/8/layout/hProcess11"/>
    <dgm:cxn modelId="{B7CC2122-66E9-472B-9888-6FF601CBE8AE}" type="presParOf" srcId="{9EDEEB5D-EF75-4095-BB68-FA3341A3498E}" destId="{DEFFA43C-0F79-44D0-B279-33633603D80F}" srcOrd="1" destOrd="0" presId="urn:microsoft.com/office/officeart/2005/8/layout/hProcess11"/>
    <dgm:cxn modelId="{5C808E48-1CF5-45EA-9E79-D6DABF5E4566}" type="presParOf" srcId="{9EDEEB5D-EF75-4095-BB68-FA3341A3498E}" destId="{0725668C-E056-40EB-8ECD-8BFB5D580AC6}" srcOrd="2" destOrd="0" presId="urn:microsoft.com/office/officeart/2005/8/layout/hProcess11"/>
    <dgm:cxn modelId="{4CD0212E-AFA7-428D-AF8C-7967917D32E5}" type="presParOf" srcId="{0725668C-E056-40EB-8ECD-8BFB5D580AC6}" destId="{4059CAD1-27A9-46A1-B562-38AE98262627}" srcOrd="0" destOrd="0" presId="urn:microsoft.com/office/officeart/2005/8/layout/hProcess11"/>
    <dgm:cxn modelId="{727F5DC9-B5C0-4DD3-BDD1-7162F701CF68}" type="presParOf" srcId="{0725668C-E056-40EB-8ECD-8BFB5D580AC6}" destId="{25BD1831-A427-4F7C-87E3-B1A1595FDCD1}" srcOrd="1" destOrd="0" presId="urn:microsoft.com/office/officeart/2005/8/layout/hProcess11"/>
    <dgm:cxn modelId="{772C28BA-2B50-4324-AA19-E550FE7A2A53}" type="presParOf" srcId="{0725668C-E056-40EB-8ECD-8BFB5D580AC6}" destId="{F3AA62D5-228E-4690-B88B-AD03A2699675}" srcOrd="2" destOrd="0" presId="urn:microsoft.com/office/officeart/2005/8/layout/hProcess11"/>
    <dgm:cxn modelId="{D609A579-3D7B-4085-8AA5-7047040169EB}" type="presParOf" srcId="{9EDEEB5D-EF75-4095-BB68-FA3341A3498E}" destId="{E8198BFA-47F6-47BB-A005-3D4FBA278581}" srcOrd="3" destOrd="0" presId="urn:microsoft.com/office/officeart/2005/8/layout/hProcess11"/>
    <dgm:cxn modelId="{6034A30D-BC86-490C-B8A0-F18741C6F2F4}" type="presParOf" srcId="{9EDEEB5D-EF75-4095-BB68-FA3341A3498E}" destId="{8CE67FBA-4557-4601-868F-7651BB74DD75}" srcOrd="4" destOrd="0" presId="urn:microsoft.com/office/officeart/2005/8/layout/hProcess11"/>
    <dgm:cxn modelId="{BBE94C85-88F2-4397-A41F-50B9DC0180F3}" type="presParOf" srcId="{8CE67FBA-4557-4601-868F-7651BB74DD75}" destId="{4AB01B82-5577-4509-93E3-5F2D8F9F502B}" srcOrd="0" destOrd="0" presId="urn:microsoft.com/office/officeart/2005/8/layout/hProcess11"/>
    <dgm:cxn modelId="{585657EE-2D55-48E2-8EFB-6C357C0F345A}" type="presParOf" srcId="{8CE67FBA-4557-4601-868F-7651BB74DD75}" destId="{966EA726-4567-4FEF-9AB4-77C1325A1647}" srcOrd="1" destOrd="0" presId="urn:microsoft.com/office/officeart/2005/8/layout/hProcess11"/>
    <dgm:cxn modelId="{434132A8-F6C5-47CC-83E1-544FCF16E81C}" type="presParOf" srcId="{8CE67FBA-4557-4601-868F-7651BB74DD75}" destId="{17A264EB-1699-4203-B2E9-5EC72C10BA35}" srcOrd="2" destOrd="0" presId="urn:microsoft.com/office/officeart/2005/8/layout/hProcess11"/>
    <dgm:cxn modelId="{054B12F7-17C0-417C-9FD2-E5FF0444C7B2}" type="presParOf" srcId="{9EDEEB5D-EF75-4095-BB68-FA3341A3498E}" destId="{7DA98EB7-F001-49B4-8F00-9A568E0A4E8C}" srcOrd="5" destOrd="0" presId="urn:microsoft.com/office/officeart/2005/8/layout/hProcess11"/>
    <dgm:cxn modelId="{96887257-79B4-47C5-8A5F-414E1A5D474F}" type="presParOf" srcId="{9EDEEB5D-EF75-4095-BB68-FA3341A3498E}" destId="{D370B866-3850-47EC-A68F-B589D3D01961}" srcOrd="6" destOrd="0" presId="urn:microsoft.com/office/officeart/2005/8/layout/hProcess11"/>
    <dgm:cxn modelId="{8609A9BE-B55B-4E40-9BBD-42B1280003F1}" type="presParOf" srcId="{D370B866-3850-47EC-A68F-B589D3D01961}" destId="{66357E78-6564-4C7E-8CD5-537A6CAE7044}" srcOrd="0" destOrd="0" presId="urn:microsoft.com/office/officeart/2005/8/layout/hProcess11"/>
    <dgm:cxn modelId="{763A04DB-B317-4D79-AF67-2B8D71A91508}" type="presParOf" srcId="{D370B866-3850-47EC-A68F-B589D3D01961}" destId="{D63C93F5-C2CA-493C-A0E8-36892E1B6944}" srcOrd="1" destOrd="0" presId="urn:microsoft.com/office/officeart/2005/8/layout/hProcess11"/>
    <dgm:cxn modelId="{27BBF799-E0DF-4484-B5F3-2F4EF2A73576}" type="presParOf" srcId="{D370B866-3850-47EC-A68F-B589D3D01961}" destId="{40DED512-6BAF-4420-A702-E5D274DC2AD3}" srcOrd="2" destOrd="0" presId="urn:microsoft.com/office/officeart/2005/8/layout/hProcess11"/>
    <dgm:cxn modelId="{FE921117-B6DC-43C3-A204-C7A1B18AC500}" type="presParOf" srcId="{9EDEEB5D-EF75-4095-BB68-FA3341A3498E}" destId="{DD16EEA3-0643-426F-A311-6B3245650222}" srcOrd="7" destOrd="0" presId="urn:microsoft.com/office/officeart/2005/8/layout/hProcess11"/>
    <dgm:cxn modelId="{BAE24B62-B356-4E35-B3D3-C600FC345D61}" type="presParOf" srcId="{9EDEEB5D-EF75-4095-BB68-FA3341A3498E}" destId="{8E0CB633-E780-4547-A84D-C813ED337CE7}" srcOrd="8" destOrd="0" presId="urn:microsoft.com/office/officeart/2005/8/layout/hProcess11"/>
    <dgm:cxn modelId="{8FC04035-24C2-4EBF-93BD-C364430FC43A}" type="presParOf" srcId="{8E0CB633-E780-4547-A84D-C813ED337CE7}" destId="{C5C99093-FE13-45BC-8B1F-109F3954EADB}" srcOrd="0" destOrd="0" presId="urn:microsoft.com/office/officeart/2005/8/layout/hProcess11"/>
    <dgm:cxn modelId="{DD42167C-9195-4AA2-B8DA-20BB92DB9FF4}" type="presParOf" srcId="{8E0CB633-E780-4547-A84D-C813ED337CE7}" destId="{688131C2-716B-427C-9A88-807CD95C7180}" srcOrd="1" destOrd="0" presId="urn:microsoft.com/office/officeart/2005/8/layout/hProcess11"/>
    <dgm:cxn modelId="{8F0EA9B2-F007-41DE-A5EE-3A316EEE54D4}" type="presParOf" srcId="{8E0CB633-E780-4547-A84D-C813ED337CE7}" destId="{336D6BF5-CE79-419F-A09E-BE2EB1935AD4}" srcOrd="2" destOrd="0" presId="urn:microsoft.com/office/officeart/2005/8/layout/hProcess11"/>
    <dgm:cxn modelId="{9D1F6B84-F685-47A8-A757-34EA33BAE1C9}" type="presParOf" srcId="{9EDEEB5D-EF75-4095-BB68-FA3341A3498E}" destId="{6D014B00-B282-490E-81D2-2C2F6DA325B3}" srcOrd="9" destOrd="0" presId="urn:microsoft.com/office/officeart/2005/8/layout/hProcess11"/>
    <dgm:cxn modelId="{14494E26-C881-4DE9-9092-B3245926FE8B}" type="presParOf" srcId="{9EDEEB5D-EF75-4095-BB68-FA3341A3498E}" destId="{A75417D5-310A-405E-AD11-AA41AF9846A2}" srcOrd="10" destOrd="0" presId="urn:microsoft.com/office/officeart/2005/8/layout/hProcess11"/>
    <dgm:cxn modelId="{E39EF445-1C65-4453-8606-7FC82DF174DE}" type="presParOf" srcId="{A75417D5-310A-405E-AD11-AA41AF9846A2}" destId="{02FEF702-0D1A-4287-ABC0-E339D2A4E163}" srcOrd="0" destOrd="0" presId="urn:microsoft.com/office/officeart/2005/8/layout/hProcess11"/>
    <dgm:cxn modelId="{A62094DF-FC08-4697-A50A-FE907F860D55}" type="presParOf" srcId="{A75417D5-310A-405E-AD11-AA41AF9846A2}" destId="{12FF98B5-4CBA-44BC-B38B-523C24E76E66}" srcOrd="1" destOrd="0" presId="urn:microsoft.com/office/officeart/2005/8/layout/hProcess11"/>
    <dgm:cxn modelId="{BDFD7C94-B459-4B56-AD04-200FBAF45184}" type="presParOf" srcId="{A75417D5-310A-405E-AD11-AA41AF9846A2}" destId="{70038DA7-BC21-4FD2-9912-57100E6B1A1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B8A07-497D-43CA-BA02-811E0FD6C73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536C5365-6352-4C12-8F06-B89705AC4779}">
      <dgm:prSet phldrT="[Text]"/>
      <dgm:spPr/>
      <dgm:t>
        <a:bodyPr/>
        <a:lstStyle/>
        <a:p>
          <a:pPr>
            <a:buFont typeface="Wingdings" panose="05000000000000000000" pitchFamily="2" charset="2"/>
            <a:buChar char="Ø"/>
          </a:pPr>
          <a:r>
            <a:rPr lang="en-US" b="1" dirty="0">
              <a:latin typeface="+mn-lt"/>
            </a:rPr>
            <a:t>Strategy</a:t>
          </a:r>
          <a:endParaRPr lang="en-GB" b="1" dirty="0"/>
        </a:p>
      </dgm:t>
    </dgm:pt>
    <dgm:pt modelId="{5E002B3F-EDB3-4209-B93E-DBFF23F65171}" type="parTrans" cxnId="{D1012338-C50F-4503-976E-B353BA5B07AD}">
      <dgm:prSet/>
      <dgm:spPr/>
      <dgm:t>
        <a:bodyPr/>
        <a:lstStyle/>
        <a:p>
          <a:endParaRPr lang="en-GB"/>
        </a:p>
      </dgm:t>
    </dgm:pt>
    <dgm:pt modelId="{C9CC91A8-8900-4774-89A8-56211392A59F}" type="sibTrans" cxnId="{D1012338-C50F-4503-976E-B353BA5B07AD}">
      <dgm:prSet/>
      <dgm:spPr/>
      <dgm:t>
        <a:bodyPr/>
        <a:lstStyle/>
        <a:p>
          <a:endParaRPr lang="en-GB"/>
        </a:p>
      </dgm:t>
    </dgm:pt>
    <dgm:pt modelId="{1A2EE9AC-16EA-43B4-BB5F-966C714EF80B}">
      <dgm:prSet phldrT="[Text]"/>
      <dgm:spPr/>
      <dgm:t>
        <a:bodyPr/>
        <a:lstStyle/>
        <a:p>
          <a:pPr>
            <a:buFont typeface="Wingdings" panose="05000000000000000000" pitchFamily="2" charset="2"/>
            <a:buChar char="Ø"/>
          </a:pPr>
          <a:r>
            <a:rPr lang="en-US" b="1" dirty="0">
              <a:latin typeface="+mn-lt"/>
            </a:rPr>
            <a:t>Portfolio Development</a:t>
          </a:r>
        </a:p>
      </dgm:t>
    </dgm:pt>
    <dgm:pt modelId="{F86AC0DF-532E-490B-AC6F-5582C55BBB4A}" type="parTrans" cxnId="{7746A8D4-2245-4555-AC99-A1883ADE8062}">
      <dgm:prSet/>
      <dgm:spPr/>
      <dgm:t>
        <a:bodyPr/>
        <a:lstStyle/>
        <a:p>
          <a:endParaRPr lang="en-GB"/>
        </a:p>
      </dgm:t>
    </dgm:pt>
    <dgm:pt modelId="{9405DF7C-61F7-4289-A37A-2B912C27AE3E}" type="sibTrans" cxnId="{7746A8D4-2245-4555-AC99-A1883ADE8062}">
      <dgm:prSet/>
      <dgm:spPr/>
      <dgm:t>
        <a:bodyPr/>
        <a:lstStyle/>
        <a:p>
          <a:endParaRPr lang="en-GB"/>
        </a:p>
      </dgm:t>
    </dgm:pt>
    <dgm:pt modelId="{F568F2A4-CA0F-4E91-8909-81C48CF4C0A3}">
      <dgm:prSet phldrT="[Text]"/>
      <dgm:spPr/>
      <dgm:t>
        <a:bodyPr/>
        <a:lstStyle/>
        <a:p>
          <a:pPr>
            <a:buFont typeface="Wingdings" panose="05000000000000000000" pitchFamily="2" charset="2"/>
            <a:buChar char="Ø"/>
          </a:pPr>
          <a:r>
            <a:rPr lang="en-US" dirty="0">
              <a:latin typeface="+mn-lt"/>
            </a:rPr>
            <a:t>Progress has been made, but not without issues and concerns</a:t>
          </a:r>
        </a:p>
        <a:p>
          <a:pPr>
            <a:buFont typeface="Wingdings" panose="05000000000000000000" pitchFamily="2" charset="2"/>
            <a:buChar char="Ø"/>
          </a:pPr>
          <a:r>
            <a:rPr lang="en-US" dirty="0"/>
            <a:t>CULN</a:t>
          </a:r>
        </a:p>
        <a:p>
          <a:pPr>
            <a:buFont typeface="Wingdings" panose="05000000000000000000" pitchFamily="2" charset="2"/>
            <a:buChar char="Ø"/>
          </a:pPr>
          <a:r>
            <a:rPr lang="en-US" dirty="0"/>
            <a:t>DA funding and performance</a:t>
          </a:r>
        </a:p>
        <a:p>
          <a:pPr>
            <a:buFont typeface="Wingdings" panose="05000000000000000000" pitchFamily="2" charset="2"/>
            <a:buChar char="Ø"/>
          </a:pPr>
          <a:r>
            <a:rPr lang="en-US" dirty="0"/>
            <a:t>Director changes</a:t>
          </a:r>
          <a:endParaRPr lang="en-GB" dirty="0"/>
        </a:p>
      </dgm:t>
    </dgm:pt>
    <dgm:pt modelId="{C42416CA-5338-41AD-B1EE-58A19C3C5F77}" type="parTrans" cxnId="{1BF22AFA-923C-4030-B32A-362803ED7CC2}">
      <dgm:prSet/>
      <dgm:spPr/>
      <dgm:t>
        <a:bodyPr/>
        <a:lstStyle/>
        <a:p>
          <a:endParaRPr lang="en-GB"/>
        </a:p>
      </dgm:t>
    </dgm:pt>
    <dgm:pt modelId="{6093D973-4295-4478-A2BF-0CE0D8BC86FD}" type="sibTrans" cxnId="{1BF22AFA-923C-4030-B32A-362803ED7CC2}">
      <dgm:prSet/>
      <dgm:spPr/>
      <dgm:t>
        <a:bodyPr/>
        <a:lstStyle/>
        <a:p>
          <a:endParaRPr lang="en-GB"/>
        </a:p>
      </dgm:t>
    </dgm:pt>
    <dgm:pt modelId="{9973A072-236F-44F1-8570-2C4B3C1283F4}">
      <dgm:prSet phldrT="[Text]"/>
      <dgm:spPr/>
      <dgm:t>
        <a:bodyPr/>
        <a:lstStyle/>
        <a:p>
          <a:pPr>
            <a:buFont typeface="Wingdings" panose="05000000000000000000" pitchFamily="2" charset="2"/>
            <a:buChar char="Ø"/>
          </a:pPr>
          <a:r>
            <a:rPr lang="en-US" b="1" dirty="0">
              <a:latin typeface="+mn-lt"/>
            </a:rPr>
            <a:t>Communications</a:t>
          </a:r>
        </a:p>
      </dgm:t>
    </dgm:pt>
    <dgm:pt modelId="{0D15D849-3E2E-48F5-8F5E-88BDCA660876}" type="parTrans" cxnId="{6818E432-134F-4BBC-9CDE-6D409BDE7435}">
      <dgm:prSet/>
      <dgm:spPr/>
      <dgm:t>
        <a:bodyPr/>
        <a:lstStyle/>
        <a:p>
          <a:endParaRPr lang="en-GB"/>
        </a:p>
      </dgm:t>
    </dgm:pt>
    <dgm:pt modelId="{61C3C7E1-1C8E-49D8-8A12-089CE923DA85}" type="sibTrans" cxnId="{6818E432-134F-4BBC-9CDE-6D409BDE7435}">
      <dgm:prSet/>
      <dgm:spPr/>
      <dgm:t>
        <a:bodyPr/>
        <a:lstStyle/>
        <a:p>
          <a:endParaRPr lang="en-GB"/>
        </a:p>
      </dgm:t>
    </dgm:pt>
    <dgm:pt modelId="{CA0569AF-6867-4F54-ADD8-8A8A420B2892}">
      <dgm:prSet phldrT="[Text]"/>
      <dgm:spPr/>
      <dgm:t>
        <a:bodyPr/>
        <a:lstStyle/>
        <a:p>
          <a:r>
            <a:rPr lang="en-GB" dirty="0"/>
            <a:t>Early communications based on forecasts not facts</a:t>
          </a:r>
        </a:p>
      </dgm:t>
    </dgm:pt>
    <dgm:pt modelId="{324788AF-3CC8-41BE-958B-B2B467A55D15}" type="parTrans" cxnId="{655235E9-9E3E-4609-A99B-DA9F3B78B4C7}">
      <dgm:prSet/>
      <dgm:spPr/>
      <dgm:t>
        <a:bodyPr/>
        <a:lstStyle/>
        <a:p>
          <a:endParaRPr lang="en-GB"/>
        </a:p>
      </dgm:t>
    </dgm:pt>
    <dgm:pt modelId="{F1963883-F949-4375-84FE-FD3543F67DEA}" type="sibTrans" cxnId="{655235E9-9E3E-4609-A99B-DA9F3B78B4C7}">
      <dgm:prSet/>
      <dgm:spPr/>
      <dgm:t>
        <a:bodyPr/>
        <a:lstStyle/>
        <a:p>
          <a:endParaRPr lang="en-GB"/>
        </a:p>
      </dgm:t>
    </dgm:pt>
    <dgm:pt modelId="{1D2649FC-1348-4DC3-8D8E-1EA3759D67DB}">
      <dgm:prSet/>
      <dgm:spPr/>
      <dgm:t>
        <a:bodyPr/>
        <a:lstStyle/>
        <a:p>
          <a:r>
            <a:rPr lang="en-US" dirty="0">
              <a:latin typeface="+mn-lt"/>
            </a:rPr>
            <a:t>A number of original assumptions that were made are no longer valid</a:t>
          </a:r>
        </a:p>
      </dgm:t>
    </dgm:pt>
    <dgm:pt modelId="{838ECFBC-82A1-412A-A770-8A2E4BB33B8F}" type="parTrans" cxnId="{F0061526-B89B-425C-B1D7-D38F779D805B}">
      <dgm:prSet/>
      <dgm:spPr/>
      <dgm:t>
        <a:bodyPr/>
        <a:lstStyle/>
        <a:p>
          <a:endParaRPr lang="en-GB"/>
        </a:p>
      </dgm:t>
    </dgm:pt>
    <dgm:pt modelId="{E5F6B8AA-11C7-4790-A438-AB9A48B8CFAF}" type="sibTrans" cxnId="{F0061526-B89B-425C-B1D7-D38F779D805B}">
      <dgm:prSet/>
      <dgm:spPr/>
      <dgm:t>
        <a:bodyPr/>
        <a:lstStyle/>
        <a:p>
          <a:endParaRPr lang="en-GB"/>
        </a:p>
      </dgm:t>
    </dgm:pt>
    <dgm:pt modelId="{E613C254-8DF8-4F62-9269-66D7388DC838}">
      <dgm:prSet/>
      <dgm:spPr/>
      <dgm:t>
        <a:bodyPr/>
        <a:lstStyle/>
        <a:p>
          <a:r>
            <a:rPr lang="en-US"/>
            <a:t>Tern cannot own 100% of a company and build a portfolio of companies</a:t>
          </a:r>
          <a:endParaRPr lang="en-US" dirty="0"/>
        </a:p>
      </dgm:t>
    </dgm:pt>
    <dgm:pt modelId="{B9F2A321-8F9B-42C2-ADE1-4EA484494F16}" type="parTrans" cxnId="{A011CE5D-3191-4094-A57F-3FBAF15DFB4D}">
      <dgm:prSet/>
      <dgm:spPr/>
      <dgm:t>
        <a:bodyPr/>
        <a:lstStyle/>
        <a:p>
          <a:endParaRPr lang="en-GB"/>
        </a:p>
      </dgm:t>
    </dgm:pt>
    <dgm:pt modelId="{300E8B56-D779-413A-904C-8AF5BE27ABB3}" type="sibTrans" cxnId="{A011CE5D-3191-4094-A57F-3FBAF15DFB4D}">
      <dgm:prSet/>
      <dgm:spPr/>
      <dgm:t>
        <a:bodyPr/>
        <a:lstStyle/>
        <a:p>
          <a:endParaRPr lang="en-GB"/>
        </a:p>
      </dgm:t>
    </dgm:pt>
    <dgm:pt modelId="{A0328C2E-765E-48F4-8DFE-49398364E4BB}">
      <dgm:prSet/>
      <dgm:spPr/>
      <dgm:t>
        <a:bodyPr/>
        <a:lstStyle/>
        <a:p>
          <a:r>
            <a:rPr lang="en-US" dirty="0"/>
            <a:t>Tern needs to syndicate positions and capital risk</a:t>
          </a:r>
        </a:p>
      </dgm:t>
    </dgm:pt>
    <dgm:pt modelId="{9C36E5E8-94FA-43B6-903C-BED0A04CC1A2}" type="parTrans" cxnId="{CC64E2AA-6B21-4B55-9986-8D6B09148046}">
      <dgm:prSet/>
      <dgm:spPr/>
      <dgm:t>
        <a:bodyPr/>
        <a:lstStyle/>
        <a:p>
          <a:endParaRPr lang="en-GB"/>
        </a:p>
      </dgm:t>
    </dgm:pt>
    <dgm:pt modelId="{10A546A0-12B0-43C7-87D7-9CADE94834A7}" type="sibTrans" cxnId="{CC64E2AA-6B21-4B55-9986-8D6B09148046}">
      <dgm:prSet/>
      <dgm:spPr/>
      <dgm:t>
        <a:bodyPr/>
        <a:lstStyle/>
        <a:p>
          <a:endParaRPr lang="en-GB"/>
        </a:p>
      </dgm:t>
    </dgm:pt>
    <dgm:pt modelId="{BF716F94-3A7E-4BD4-9B2B-88301ADDCAFB}">
      <dgm:prSet/>
      <dgm:spPr/>
      <dgm:t>
        <a:bodyPr/>
        <a:lstStyle/>
        <a:p>
          <a:endParaRPr lang="en-GB" dirty="0"/>
        </a:p>
      </dgm:t>
    </dgm:pt>
    <dgm:pt modelId="{9420F26C-34C8-41A0-B1C7-70D6B774F9D3}" type="parTrans" cxnId="{D8280B3F-6442-47BB-BEA8-2D763B2E34FB}">
      <dgm:prSet/>
      <dgm:spPr/>
      <dgm:t>
        <a:bodyPr/>
        <a:lstStyle/>
        <a:p>
          <a:endParaRPr lang="en-GB"/>
        </a:p>
      </dgm:t>
    </dgm:pt>
    <dgm:pt modelId="{ADBB5611-9DCB-450F-A925-F89630277604}" type="sibTrans" cxnId="{D8280B3F-6442-47BB-BEA8-2D763B2E34FB}">
      <dgm:prSet/>
      <dgm:spPr/>
      <dgm:t>
        <a:bodyPr/>
        <a:lstStyle/>
        <a:p>
          <a:endParaRPr lang="en-GB"/>
        </a:p>
      </dgm:t>
    </dgm:pt>
    <dgm:pt modelId="{0E294205-78C9-43A9-8638-1D2153C6BC18}">
      <dgm:prSet phldrT="[Text]"/>
      <dgm:spPr/>
      <dgm:t>
        <a:bodyPr/>
        <a:lstStyle/>
        <a:p>
          <a:r>
            <a:rPr lang="en-GB" dirty="0"/>
            <a:t>Clear expectations were not set on what it takes to build a global tech business</a:t>
          </a:r>
        </a:p>
      </dgm:t>
    </dgm:pt>
    <dgm:pt modelId="{21FCD782-EAA7-4436-9CE7-813E4EF1FBEA}" type="parTrans" cxnId="{0C554C8B-C92C-4369-A30A-A6B91FAA50AE}">
      <dgm:prSet/>
      <dgm:spPr/>
      <dgm:t>
        <a:bodyPr/>
        <a:lstStyle/>
        <a:p>
          <a:endParaRPr lang="en-GB"/>
        </a:p>
      </dgm:t>
    </dgm:pt>
    <dgm:pt modelId="{A7194409-66C7-4A2E-ACDD-903932A8F5C9}" type="sibTrans" cxnId="{0C554C8B-C92C-4369-A30A-A6B91FAA50AE}">
      <dgm:prSet/>
      <dgm:spPr/>
      <dgm:t>
        <a:bodyPr/>
        <a:lstStyle/>
        <a:p>
          <a:endParaRPr lang="en-GB"/>
        </a:p>
      </dgm:t>
    </dgm:pt>
    <dgm:pt modelId="{C86E609A-0E16-41DC-980A-EF881409B671}">
      <dgm:prSet phldrT="[Text]"/>
      <dgm:spPr/>
      <dgm:t>
        <a:bodyPr/>
        <a:lstStyle/>
        <a:p>
          <a:r>
            <a:rPr lang="en-GB" dirty="0"/>
            <a:t>Messaging policy that did not completely take into consideration the various vehicles available</a:t>
          </a:r>
        </a:p>
      </dgm:t>
    </dgm:pt>
    <dgm:pt modelId="{950BDBB0-731F-4FAE-8210-E9E15F8352BC}" type="parTrans" cxnId="{FB9134E0-63B9-4C0E-BD37-FB0CC5F709FC}">
      <dgm:prSet/>
      <dgm:spPr/>
      <dgm:t>
        <a:bodyPr/>
        <a:lstStyle/>
        <a:p>
          <a:endParaRPr lang="en-GB"/>
        </a:p>
      </dgm:t>
    </dgm:pt>
    <dgm:pt modelId="{92B8C81D-D1D0-4D09-912A-8F3EA8FC716A}" type="sibTrans" cxnId="{FB9134E0-63B9-4C0E-BD37-FB0CC5F709FC}">
      <dgm:prSet/>
      <dgm:spPr/>
      <dgm:t>
        <a:bodyPr/>
        <a:lstStyle/>
        <a:p>
          <a:endParaRPr lang="en-GB"/>
        </a:p>
      </dgm:t>
    </dgm:pt>
    <dgm:pt modelId="{C0F93AFB-0C71-4FF7-A22B-EBA8EDA33185}" type="pres">
      <dgm:prSet presAssocID="{4F0B8A07-497D-43CA-BA02-811E0FD6C738}" presName="Name0" presStyleCnt="0">
        <dgm:presLayoutVars>
          <dgm:dir/>
          <dgm:resizeHandles val="exact"/>
        </dgm:presLayoutVars>
      </dgm:prSet>
      <dgm:spPr/>
    </dgm:pt>
    <dgm:pt modelId="{79B19F3A-7A81-421F-B5CF-883BF0FF090F}" type="pres">
      <dgm:prSet presAssocID="{536C5365-6352-4C12-8F06-B89705AC4779}" presName="node" presStyleLbl="node1" presStyleIdx="0" presStyleCnt="3">
        <dgm:presLayoutVars>
          <dgm:bulletEnabled val="1"/>
        </dgm:presLayoutVars>
      </dgm:prSet>
      <dgm:spPr/>
    </dgm:pt>
    <dgm:pt modelId="{99A1BEDA-8428-404D-8012-4096BE23F372}" type="pres">
      <dgm:prSet presAssocID="{C9CC91A8-8900-4774-89A8-56211392A59F}" presName="sibTrans" presStyleCnt="0"/>
      <dgm:spPr/>
    </dgm:pt>
    <dgm:pt modelId="{EAA2AE9E-66ED-4BA8-8491-3D223602BDE0}" type="pres">
      <dgm:prSet presAssocID="{1A2EE9AC-16EA-43B4-BB5F-966C714EF80B}" presName="node" presStyleLbl="node1" presStyleIdx="1" presStyleCnt="3">
        <dgm:presLayoutVars>
          <dgm:bulletEnabled val="1"/>
        </dgm:presLayoutVars>
      </dgm:prSet>
      <dgm:spPr/>
    </dgm:pt>
    <dgm:pt modelId="{D63A2BCC-67D0-41EC-B8E6-5D09D2164303}" type="pres">
      <dgm:prSet presAssocID="{9405DF7C-61F7-4289-A37A-2B912C27AE3E}" presName="sibTrans" presStyleCnt="0"/>
      <dgm:spPr/>
    </dgm:pt>
    <dgm:pt modelId="{110154FE-21AC-4E1E-BB14-C42FC7557AA6}" type="pres">
      <dgm:prSet presAssocID="{9973A072-236F-44F1-8570-2C4B3C1283F4}" presName="node" presStyleLbl="node1" presStyleIdx="2" presStyleCnt="3">
        <dgm:presLayoutVars>
          <dgm:bulletEnabled val="1"/>
        </dgm:presLayoutVars>
      </dgm:prSet>
      <dgm:spPr/>
    </dgm:pt>
  </dgm:ptLst>
  <dgm:cxnLst>
    <dgm:cxn modelId="{21933E14-77B3-40A6-8EA7-C002A5DCD28E}" type="presOf" srcId="{1A2EE9AC-16EA-43B4-BB5F-966C714EF80B}" destId="{EAA2AE9E-66ED-4BA8-8491-3D223602BDE0}" srcOrd="0" destOrd="0" presId="urn:microsoft.com/office/officeart/2005/8/layout/hList6"/>
    <dgm:cxn modelId="{F0061526-B89B-425C-B1D7-D38F779D805B}" srcId="{536C5365-6352-4C12-8F06-B89705AC4779}" destId="{1D2649FC-1348-4DC3-8D8E-1EA3759D67DB}" srcOrd="0" destOrd="0" parTransId="{838ECFBC-82A1-412A-A770-8A2E4BB33B8F}" sibTransId="{E5F6B8AA-11C7-4790-A438-AB9A48B8CFAF}"/>
    <dgm:cxn modelId="{127FBD26-335A-40A9-ADEA-F42278F08FEC}" type="presOf" srcId="{C86E609A-0E16-41DC-980A-EF881409B671}" destId="{110154FE-21AC-4E1E-BB14-C42FC7557AA6}" srcOrd="0" destOrd="3" presId="urn:microsoft.com/office/officeart/2005/8/layout/hList6"/>
    <dgm:cxn modelId="{5B4C8C28-9BB7-4EC5-B126-6B25DA73839A}" type="presOf" srcId="{1D2649FC-1348-4DC3-8D8E-1EA3759D67DB}" destId="{79B19F3A-7A81-421F-B5CF-883BF0FF090F}" srcOrd="0" destOrd="1" presId="urn:microsoft.com/office/officeart/2005/8/layout/hList6"/>
    <dgm:cxn modelId="{0358852A-581E-4AF1-B468-B4B672BA25EA}" type="presOf" srcId="{0E294205-78C9-43A9-8638-1D2153C6BC18}" destId="{110154FE-21AC-4E1E-BB14-C42FC7557AA6}" srcOrd="0" destOrd="2" presId="urn:microsoft.com/office/officeart/2005/8/layout/hList6"/>
    <dgm:cxn modelId="{6818E432-134F-4BBC-9CDE-6D409BDE7435}" srcId="{4F0B8A07-497D-43CA-BA02-811E0FD6C738}" destId="{9973A072-236F-44F1-8570-2C4B3C1283F4}" srcOrd="2" destOrd="0" parTransId="{0D15D849-3E2E-48F5-8F5E-88BDCA660876}" sibTransId="{61C3C7E1-1C8E-49D8-8A12-089CE923DA85}"/>
    <dgm:cxn modelId="{D1012338-C50F-4503-976E-B353BA5B07AD}" srcId="{4F0B8A07-497D-43CA-BA02-811E0FD6C738}" destId="{536C5365-6352-4C12-8F06-B89705AC4779}" srcOrd="0" destOrd="0" parTransId="{5E002B3F-EDB3-4209-B93E-DBFF23F65171}" sibTransId="{C9CC91A8-8900-4774-89A8-56211392A59F}"/>
    <dgm:cxn modelId="{D8280B3F-6442-47BB-BEA8-2D763B2E34FB}" srcId="{9973A072-236F-44F1-8570-2C4B3C1283F4}" destId="{BF716F94-3A7E-4BD4-9B2B-88301ADDCAFB}" srcOrd="3" destOrd="0" parTransId="{9420F26C-34C8-41A0-B1C7-70D6B774F9D3}" sibTransId="{ADBB5611-9DCB-450F-A925-F89630277604}"/>
    <dgm:cxn modelId="{A011CE5D-3191-4094-A57F-3FBAF15DFB4D}" srcId="{536C5365-6352-4C12-8F06-B89705AC4779}" destId="{E613C254-8DF8-4F62-9269-66D7388DC838}" srcOrd="1" destOrd="0" parTransId="{B9F2A321-8F9B-42C2-ADE1-4EA484494F16}" sibTransId="{300E8B56-D779-413A-904C-8AF5BE27ABB3}"/>
    <dgm:cxn modelId="{E45D096A-7699-4FC4-A48D-B75AE6602654}" type="presOf" srcId="{A0328C2E-765E-48F4-8DFE-49398364E4BB}" destId="{79B19F3A-7A81-421F-B5CF-883BF0FF090F}" srcOrd="0" destOrd="3" presId="urn:microsoft.com/office/officeart/2005/8/layout/hList6"/>
    <dgm:cxn modelId="{66E40676-3F28-4735-9CDA-FCD1200ED8DC}" type="presOf" srcId="{4F0B8A07-497D-43CA-BA02-811E0FD6C738}" destId="{C0F93AFB-0C71-4FF7-A22B-EBA8EDA33185}" srcOrd="0" destOrd="0" presId="urn:microsoft.com/office/officeart/2005/8/layout/hList6"/>
    <dgm:cxn modelId="{0C554C8B-C92C-4369-A30A-A6B91FAA50AE}" srcId="{9973A072-236F-44F1-8570-2C4B3C1283F4}" destId="{0E294205-78C9-43A9-8638-1D2153C6BC18}" srcOrd="1" destOrd="0" parTransId="{21FCD782-EAA7-4436-9CE7-813E4EF1FBEA}" sibTransId="{A7194409-66C7-4A2E-ACDD-903932A8F5C9}"/>
    <dgm:cxn modelId="{E012FFA7-5C99-4EC7-A761-32EB0052BF04}" type="presOf" srcId="{BF716F94-3A7E-4BD4-9B2B-88301ADDCAFB}" destId="{110154FE-21AC-4E1E-BB14-C42FC7557AA6}" srcOrd="0" destOrd="4" presId="urn:microsoft.com/office/officeart/2005/8/layout/hList6"/>
    <dgm:cxn modelId="{CC64E2AA-6B21-4B55-9986-8D6B09148046}" srcId="{E613C254-8DF8-4F62-9269-66D7388DC838}" destId="{A0328C2E-765E-48F4-8DFE-49398364E4BB}" srcOrd="0" destOrd="0" parTransId="{9C36E5E8-94FA-43B6-903C-BED0A04CC1A2}" sibTransId="{10A546A0-12B0-43C7-87D7-9CADE94834A7}"/>
    <dgm:cxn modelId="{307D0CB4-22D4-4BFF-810B-C2B27CE1854E}" type="presOf" srcId="{9973A072-236F-44F1-8570-2C4B3C1283F4}" destId="{110154FE-21AC-4E1E-BB14-C42FC7557AA6}" srcOrd="0" destOrd="0" presId="urn:microsoft.com/office/officeart/2005/8/layout/hList6"/>
    <dgm:cxn modelId="{BF75EABC-085E-4136-B0BD-A798B0487EBE}" type="presOf" srcId="{F568F2A4-CA0F-4E91-8909-81C48CF4C0A3}" destId="{EAA2AE9E-66ED-4BA8-8491-3D223602BDE0}" srcOrd="0" destOrd="1" presId="urn:microsoft.com/office/officeart/2005/8/layout/hList6"/>
    <dgm:cxn modelId="{7746A8D4-2245-4555-AC99-A1883ADE8062}" srcId="{4F0B8A07-497D-43CA-BA02-811E0FD6C738}" destId="{1A2EE9AC-16EA-43B4-BB5F-966C714EF80B}" srcOrd="1" destOrd="0" parTransId="{F86AC0DF-532E-490B-AC6F-5582C55BBB4A}" sibTransId="{9405DF7C-61F7-4289-A37A-2B912C27AE3E}"/>
    <dgm:cxn modelId="{B785C3D5-5D20-4A4A-99C7-3009E4864171}" type="presOf" srcId="{E613C254-8DF8-4F62-9269-66D7388DC838}" destId="{79B19F3A-7A81-421F-B5CF-883BF0FF090F}" srcOrd="0" destOrd="2" presId="urn:microsoft.com/office/officeart/2005/8/layout/hList6"/>
    <dgm:cxn modelId="{12F188DA-D8D5-4214-AC50-6AAB07E525F8}" type="presOf" srcId="{536C5365-6352-4C12-8F06-B89705AC4779}" destId="{79B19F3A-7A81-421F-B5CF-883BF0FF090F}" srcOrd="0" destOrd="0" presId="urn:microsoft.com/office/officeart/2005/8/layout/hList6"/>
    <dgm:cxn modelId="{FB9134E0-63B9-4C0E-BD37-FB0CC5F709FC}" srcId="{9973A072-236F-44F1-8570-2C4B3C1283F4}" destId="{C86E609A-0E16-41DC-980A-EF881409B671}" srcOrd="2" destOrd="0" parTransId="{950BDBB0-731F-4FAE-8210-E9E15F8352BC}" sibTransId="{92B8C81D-D1D0-4D09-912A-8F3EA8FC716A}"/>
    <dgm:cxn modelId="{655235E9-9E3E-4609-A99B-DA9F3B78B4C7}" srcId="{9973A072-236F-44F1-8570-2C4B3C1283F4}" destId="{CA0569AF-6867-4F54-ADD8-8A8A420B2892}" srcOrd="0" destOrd="0" parTransId="{324788AF-3CC8-41BE-958B-B2B467A55D15}" sibTransId="{F1963883-F949-4375-84FE-FD3543F67DEA}"/>
    <dgm:cxn modelId="{CDCBF7EF-D1D0-416F-BBC4-E016B5238AB3}" type="presOf" srcId="{CA0569AF-6867-4F54-ADD8-8A8A420B2892}" destId="{110154FE-21AC-4E1E-BB14-C42FC7557AA6}" srcOrd="0" destOrd="1" presId="urn:microsoft.com/office/officeart/2005/8/layout/hList6"/>
    <dgm:cxn modelId="{1BF22AFA-923C-4030-B32A-362803ED7CC2}" srcId="{1A2EE9AC-16EA-43B4-BB5F-966C714EF80B}" destId="{F568F2A4-CA0F-4E91-8909-81C48CF4C0A3}" srcOrd="0" destOrd="0" parTransId="{C42416CA-5338-41AD-B1EE-58A19C3C5F77}" sibTransId="{6093D973-4295-4478-A2BF-0CE0D8BC86FD}"/>
    <dgm:cxn modelId="{3EA28F23-4EC1-40B2-ACCE-8F8FACB4E74A}" type="presParOf" srcId="{C0F93AFB-0C71-4FF7-A22B-EBA8EDA33185}" destId="{79B19F3A-7A81-421F-B5CF-883BF0FF090F}" srcOrd="0" destOrd="0" presId="urn:microsoft.com/office/officeart/2005/8/layout/hList6"/>
    <dgm:cxn modelId="{B40D0090-C0BA-44D1-BCE8-188B69D99DD1}" type="presParOf" srcId="{C0F93AFB-0C71-4FF7-A22B-EBA8EDA33185}" destId="{99A1BEDA-8428-404D-8012-4096BE23F372}" srcOrd="1" destOrd="0" presId="urn:microsoft.com/office/officeart/2005/8/layout/hList6"/>
    <dgm:cxn modelId="{E5144290-6FFD-4B75-92A3-B55B4E216D65}" type="presParOf" srcId="{C0F93AFB-0C71-4FF7-A22B-EBA8EDA33185}" destId="{EAA2AE9E-66ED-4BA8-8491-3D223602BDE0}" srcOrd="2" destOrd="0" presId="urn:microsoft.com/office/officeart/2005/8/layout/hList6"/>
    <dgm:cxn modelId="{5242F2FB-8192-403F-B6FB-717FDD97E213}" type="presParOf" srcId="{C0F93AFB-0C71-4FF7-A22B-EBA8EDA33185}" destId="{D63A2BCC-67D0-41EC-B8E6-5D09D2164303}" srcOrd="3" destOrd="0" presId="urn:microsoft.com/office/officeart/2005/8/layout/hList6"/>
    <dgm:cxn modelId="{A61DCC2E-946E-4A0A-B94A-4F79A3B4D2A3}" type="presParOf" srcId="{C0F93AFB-0C71-4FF7-A22B-EBA8EDA33185}" destId="{110154FE-21AC-4E1E-BB14-C42FC7557AA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3D02-EDAC-4395-A402-2EA5E1C12402}">
      <dsp:nvSpPr>
        <dsp:cNvPr id="0" name=""/>
        <dsp:cNvSpPr/>
      </dsp:nvSpPr>
      <dsp:spPr>
        <a:xfrm>
          <a:off x="3905" y="1242319"/>
          <a:ext cx="2273591" cy="9094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t>Strengthened Board</a:t>
          </a:r>
        </a:p>
      </dsp:txBody>
      <dsp:txXfrm>
        <a:off x="458623" y="1242319"/>
        <a:ext cx="1364155" cy="909436"/>
      </dsp:txXfrm>
    </dsp:sp>
    <dsp:sp modelId="{603AA52C-08B3-488A-A3BE-EF5D92DD6FE6}">
      <dsp:nvSpPr>
        <dsp:cNvPr id="0" name=""/>
        <dsp:cNvSpPr/>
      </dsp:nvSpPr>
      <dsp:spPr>
        <a:xfrm>
          <a:off x="2050138" y="1242319"/>
          <a:ext cx="2273591" cy="9094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t>Improved deal pipeline via new investments</a:t>
          </a:r>
        </a:p>
      </dsp:txBody>
      <dsp:txXfrm>
        <a:off x="2504856" y="1242319"/>
        <a:ext cx="1364155" cy="909436"/>
      </dsp:txXfrm>
    </dsp:sp>
    <dsp:sp modelId="{BC08F358-BE22-4CFF-90B5-B382A3C68710}">
      <dsp:nvSpPr>
        <dsp:cNvPr id="0" name=""/>
        <dsp:cNvSpPr/>
      </dsp:nvSpPr>
      <dsp:spPr>
        <a:xfrm>
          <a:off x="4096370" y="1242319"/>
          <a:ext cx="2273591" cy="9094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t>Solid progress made by DA – blue-chip partnerships and contracts</a:t>
          </a:r>
        </a:p>
      </dsp:txBody>
      <dsp:txXfrm>
        <a:off x="4551088" y="1242319"/>
        <a:ext cx="1364155" cy="909436"/>
      </dsp:txXfrm>
    </dsp:sp>
    <dsp:sp modelId="{483C2591-6E42-405E-AEE8-1E2F5BA7D69C}">
      <dsp:nvSpPr>
        <dsp:cNvPr id="0" name=""/>
        <dsp:cNvSpPr/>
      </dsp:nvSpPr>
      <dsp:spPr>
        <a:xfrm>
          <a:off x="6142602" y="1242319"/>
          <a:ext cx="2273591" cy="9094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dirty="0"/>
            <a:t>Working capital secured to enable progress</a:t>
          </a:r>
        </a:p>
      </dsp:txBody>
      <dsp:txXfrm>
        <a:off x="6597320" y="1242319"/>
        <a:ext cx="1364155" cy="909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B0FE3-D767-4683-AA38-12DDDE84C6A2}">
      <dsp:nvSpPr>
        <dsp:cNvPr id="0" name=""/>
        <dsp:cNvSpPr/>
      </dsp:nvSpPr>
      <dsp:spPr>
        <a:xfrm>
          <a:off x="0" y="1018222"/>
          <a:ext cx="8420100" cy="13576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5957F-AC89-4310-A808-2F7C633E1130}">
      <dsp:nvSpPr>
        <dsp:cNvPr id="0" name=""/>
        <dsp:cNvSpPr/>
      </dsp:nvSpPr>
      <dsp:spPr>
        <a:xfrm>
          <a:off x="2081" y="0"/>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July 2017: </a:t>
          </a:r>
          <a:r>
            <a:rPr lang="en-GB" sz="1100" kern="1200" dirty="0" err="1"/>
            <a:t>KeyScaler</a:t>
          </a:r>
          <a:r>
            <a:rPr lang="en-GB" sz="1100" kern="1200" dirty="0"/>
            <a:t> 5.5 released </a:t>
          </a:r>
          <a:r>
            <a:rPr lang="en-GB" sz="1100" kern="1200" dirty="0" err="1"/>
            <a:t>inc.</a:t>
          </a:r>
          <a:r>
            <a:rPr lang="en-GB" sz="1100" kern="1200" dirty="0"/>
            <a:t> an </a:t>
          </a:r>
          <a:r>
            <a:rPr lang="en-GB" sz="1100" b="1" kern="1200" dirty="0"/>
            <a:t>Amazon IoT </a:t>
          </a:r>
          <a:r>
            <a:rPr lang="en-GB" sz="1100" kern="1200" dirty="0"/>
            <a:t>PKI</a:t>
          </a:r>
        </a:p>
      </dsp:txBody>
      <dsp:txXfrm>
        <a:off x="2081" y="0"/>
        <a:ext cx="1211828" cy="1357630"/>
      </dsp:txXfrm>
    </dsp:sp>
    <dsp:sp modelId="{85ACABA8-CD63-47FE-A14F-A87234DD2883}">
      <dsp:nvSpPr>
        <dsp:cNvPr id="0" name=""/>
        <dsp:cNvSpPr/>
      </dsp:nvSpPr>
      <dsp:spPr>
        <a:xfrm>
          <a:off x="438291"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9CAD1-27A9-46A1-B562-38AE98262627}">
      <dsp:nvSpPr>
        <dsp:cNvPr id="0" name=""/>
        <dsp:cNvSpPr/>
      </dsp:nvSpPr>
      <dsp:spPr>
        <a:xfrm>
          <a:off x="1274501" y="2036445"/>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Sept. 2017: Signs a 5-year agreement with </a:t>
          </a:r>
          <a:r>
            <a:rPr lang="en-GB" sz="1100" b="1" kern="1200" dirty="0" err="1"/>
            <a:t>MultiTech</a:t>
          </a:r>
          <a:endParaRPr lang="en-GB" sz="1100" kern="1200" dirty="0"/>
        </a:p>
      </dsp:txBody>
      <dsp:txXfrm>
        <a:off x="1274501" y="2036445"/>
        <a:ext cx="1211828" cy="1357630"/>
      </dsp:txXfrm>
    </dsp:sp>
    <dsp:sp modelId="{25BD1831-A427-4F7C-87E3-B1A1595FDCD1}">
      <dsp:nvSpPr>
        <dsp:cNvPr id="0" name=""/>
        <dsp:cNvSpPr/>
      </dsp:nvSpPr>
      <dsp:spPr>
        <a:xfrm>
          <a:off x="1710711"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01B82-5577-4509-93E3-5F2D8F9F502B}">
      <dsp:nvSpPr>
        <dsp:cNvPr id="0" name=""/>
        <dsp:cNvSpPr/>
      </dsp:nvSpPr>
      <dsp:spPr>
        <a:xfrm>
          <a:off x="2546920" y="0"/>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Sept. 2017: Signs a 3-year global agreement to power </a:t>
          </a:r>
          <a:r>
            <a:rPr lang="en-GB" sz="1100" b="1" kern="1200" dirty="0"/>
            <a:t>Comodo</a:t>
          </a:r>
          <a:r>
            <a:rPr lang="en-GB" sz="1100" kern="1200" dirty="0"/>
            <a:t> CA's IoT security service</a:t>
          </a:r>
        </a:p>
      </dsp:txBody>
      <dsp:txXfrm>
        <a:off x="2546920" y="0"/>
        <a:ext cx="1211828" cy="1357630"/>
      </dsp:txXfrm>
    </dsp:sp>
    <dsp:sp modelId="{966EA726-4567-4FEF-9AB4-77C1325A1647}">
      <dsp:nvSpPr>
        <dsp:cNvPr id="0" name=""/>
        <dsp:cNvSpPr/>
      </dsp:nvSpPr>
      <dsp:spPr>
        <a:xfrm>
          <a:off x="2983131"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57E78-6564-4C7E-8CD5-537A6CAE7044}">
      <dsp:nvSpPr>
        <dsp:cNvPr id="0" name=""/>
        <dsp:cNvSpPr/>
      </dsp:nvSpPr>
      <dsp:spPr>
        <a:xfrm>
          <a:off x="3819340" y="2036445"/>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t>Oct. 2017: Integration of </a:t>
          </a:r>
          <a:r>
            <a:rPr lang="en-GB" sz="1100" kern="1200" dirty="0" err="1"/>
            <a:t>KeyScaler</a:t>
          </a:r>
          <a:r>
            <a:rPr lang="en-GB" sz="1100" kern="1200" dirty="0"/>
            <a:t>(TM) with </a:t>
          </a:r>
          <a:r>
            <a:rPr lang="en-GB" sz="1100" b="1" kern="1200" dirty="0"/>
            <a:t>Intel® </a:t>
          </a:r>
          <a:r>
            <a:rPr lang="en-GB" sz="1100" kern="1200" dirty="0"/>
            <a:t>Secure Device onboard</a:t>
          </a:r>
        </a:p>
      </dsp:txBody>
      <dsp:txXfrm>
        <a:off x="3819340" y="2036445"/>
        <a:ext cx="1211828" cy="1357630"/>
      </dsp:txXfrm>
    </dsp:sp>
    <dsp:sp modelId="{D63C93F5-C2CA-493C-A0E8-36892E1B6944}">
      <dsp:nvSpPr>
        <dsp:cNvPr id="0" name=""/>
        <dsp:cNvSpPr/>
      </dsp:nvSpPr>
      <dsp:spPr>
        <a:xfrm>
          <a:off x="4255551"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99093-FE13-45BC-8B1F-109F3954EADB}">
      <dsp:nvSpPr>
        <dsp:cNvPr id="0" name=""/>
        <dsp:cNvSpPr/>
      </dsp:nvSpPr>
      <dsp:spPr>
        <a:xfrm>
          <a:off x="5091760" y="0"/>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t>Oct 2017: New partnership with</a:t>
          </a:r>
          <a:r>
            <a:rPr lang="en-GB" sz="1100" b="1" kern="1200" dirty="0"/>
            <a:t> Super Micro Computer, Inc</a:t>
          </a:r>
        </a:p>
      </dsp:txBody>
      <dsp:txXfrm>
        <a:off x="5091760" y="0"/>
        <a:ext cx="1211828" cy="1357630"/>
      </dsp:txXfrm>
    </dsp:sp>
    <dsp:sp modelId="{688131C2-716B-427C-9A88-807CD95C7180}">
      <dsp:nvSpPr>
        <dsp:cNvPr id="0" name=""/>
        <dsp:cNvSpPr/>
      </dsp:nvSpPr>
      <dsp:spPr>
        <a:xfrm>
          <a:off x="5527970"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EF702-0D1A-4287-ABC0-E339D2A4E163}">
      <dsp:nvSpPr>
        <dsp:cNvPr id="0" name=""/>
        <dsp:cNvSpPr/>
      </dsp:nvSpPr>
      <dsp:spPr>
        <a:xfrm>
          <a:off x="6364180" y="2036445"/>
          <a:ext cx="1211828" cy="135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Jan 2018: Reseller agreement signed with </a:t>
          </a:r>
          <a:r>
            <a:rPr lang="en-US" sz="1100" b="1" kern="1200" dirty="0"/>
            <a:t>Thales</a:t>
          </a:r>
          <a:r>
            <a:rPr lang="en-GB" sz="1100" kern="1200" dirty="0"/>
            <a:t> to deliver trust for IoT </a:t>
          </a:r>
          <a:endParaRPr lang="en-GB" sz="1100" b="1" kern="1200" dirty="0"/>
        </a:p>
      </dsp:txBody>
      <dsp:txXfrm>
        <a:off x="6364180" y="2036445"/>
        <a:ext cx="1211828" cy="1357630"/>
      </dsp:txXfrm>
    </dsp:sp>
    <dsp:sp modelId="{12FF98B5-4CBA-44BC-B38B-523C24E76E66}">
      <dsp:nvSpPr>
        <dsp:cNvPr id="0" name=""/>
        <dsp:cNvSpPr/>
      </dsp:nvSpPr>
      <dsp:spPr>
        <a:xfrm>
          <a:off x="6800390" y="1527334"/>
          <a:ext cx="339407" cy="339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9F3A-7A81-421F-B5CF-883BF0FF090F}">
      <dsp:nvSpPr>
        <dsp:cNvPr id="0" name=""/>
        <dsp:cNvSpPr/>
      </dsp:nvSpPr>
      <dsp:spPr>
        <a:xfrm rot="16200000">
          <a:off x="-143912" y="144939"/>
          <a:ext cx="2962275" cy="26723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1930" bIns="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b="1" kern="1200" dirty="0">
              <a:latin typeface="+mn-lt"/>
            </a:rPr>
            <a:t>Strategy</a:t>
          </a:r>
          <a:endParaRPr lang="en-GB" sz="1300" b="1" kern="1200" dirty="0"/>
        </a:p>
        <a:p>
          <a:pPr marL="57150" lvl="1" indent="-57150" algn="l" defTabSz="444500">
            <a:lnSpc>
              <a:spcPct val="90000"/>
            </a:lnSpc>
            <a:spcBef>
              <a:spcPct val="0"/>
            </a:spcBef>
            <a:spcAft>
              <a:spcPct val="15000"/>
            </a:spcAft>
            <a:buChar char="•"/>
          </a:pPr>
          <a:r>
            <a:rPr lang="en-US" sz="1000" kern="1200" dirty="0">
              <a:latin typeface="+mn-lt"/>
            </a:rPr>
            <a:t>A number of original assumptions that were made are no longer valid</a:t>
          </a:r>
        </a:p>
        <a:p>
          <a:pPr marL="57150" lvl="1" indent="-57150" algn="l" defTabSz="444500">
            <a:lnSpc>
              <a:spcPct val="90000"/>
            </a:lnSpc>
            <a:spcBef>
              <a:spcPct val="0"/>
            </a:spcBef>
            <a:spcAft>
              <a:spcPct val="15000"/>
            </a:spcAft>
            <a:buChar char="•"/>
          </a:pPr>
          <a:r>
            <a:rPr lang="en-US" sz="1000" kern="1200"/>
            <a:t>Tern cannot own 100% of a company and build a portfolio of companies</a:t>
          </a:r>
          <a:endParaRPr lang="en-US" sz="1000" kern="1200" dirty="0"/>
        </a:p>
        <a:p>
          <a:pPr marL="114300" lvl="2" indent="-57150" algn="l" defTabSz="444500">
            <a:lnSpc>
              <a:spcPct val="90000"/>
            </a:lnSpc>
            <a:spcBef>
              <a:spcPct val="0"/>
            </a:spcBef>
            <a:spcAft>
              <a:spcPct val="15000"/>
            </a:spcAft>
            <a:buChar char="•"/>
          </a:pPr>
          <a:r>
            <a:rPr lang="en-US" sz="1000" kern="1200" dirty="0"/>
            <a:t>Tern needs to syndicate positions and capital risk</a:t>
          </a:r>
        </a:p>
      </dsp:txBody>
      <dsp:txXfrm rot="5400000">
        <a:off x="1028" y="592454"/>
        <a:ext cx="2672395" cy="1777365"/>
      </dsp:txXfrm>
    </dsp:sp>
    <dsp:sp modelId="{EAA2AE9E-66ED-4BA8-8491-3D223602BDE0}">
      <dsp:nvSpPr>
        <dsp:cNvPr id="0" name=""/>
        <dsp:cNvSpPr/>
      </dsp:nvSpPr>
      <dsp:spPr>
        <a:xfrm rot="16200000">
          <a:off x="2728912" y="144939"/>
          <a:ext cx="2962275" cy="26723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1930" bIns="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b="1" kern="1200" dirty="0">
              <a:latin typeface="+mn-lt"/>
            </a:rPr>
            <a:t>Portfolio Development</a:t>
          </a:r>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latin typeface="+mn-lt"/>
            </a:rPr>
            <a:t>Progress has been made, but not without issues and concerns</a:t>
          </a:r>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CULN</a:t>
          </a:r>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DA funding and performance</a:t>
          </a:r>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Director changes</a:t>
          </a:r>
          <a:endParaRPr lang="en-GB" sz="1000" kern="1200" dirty="0"/>
        </a:p>
      </dsp:txBody>
      <dsp:txXfrm rot="5400000">
        <a:off x="2873852" y="592454"/>
        <a:ext cx="2672395" cy="1777365"/>
      </dsp:txXfrm>
    </dsp:sp>
    <dsp:sp modelId="{110154FE-21AC-4E1E-BB14-C42FC7557AA6}">
      <dsp:nvSpPr>
        <dsp:cNvPr id="0" name=""/>
        <dsp:cNvSpPr/>
      </dsp:nvSpPr>
      <dsp:spPr>
        <a:xfrm rot="16200000">
          <a:off x="5601737" y="144939"/>
          <a:ext cx="2962275" cy="267239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1930" bIns="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b="1" kern="1200" dirty="0">
              <a:latin typeface="+mn-lt"/>
            </a:rPr>
            <a:t>Communications</a:t>
          </a:r>
        </a:p>
        <a:p>
          <a:pPr marL="57150" lvl="1" indent="-57150" algn="l" defTabSz="444500">
            <a:lnSpc>
              <a:spcPct val="90000"/>
            </a:lnSpc>
            <a:spcBef>
              <a:spcPct val="0"/>
            </a:spcBef>
            <a:spcAft>
              <a:spcPct val="15000"/>
            </a:spcAft>
            <a:buChar char="•"/>
          </a:pPr>
          <a:r>
            <a:rPr lang="en-GB" sz="1000" kern="1200" dirty="0"/>
            <a:t>Early communications based on forecasts not facts</a:t>
          </a:r>
        </a:p>
        <a:p>
          <a:pPr marL="57150" lvl="1" indent="-57150" algn="l" defTabSz="444500">
            <a:lnSpc>
              <a:spcPct val="90000"/>
            </a:lnSpc>
            <a:spcBef>
              <a:spcPct val="0"/>
            </a:spcBef>
            <a:spcAft>
              <a:spcPct val="15000"/>
            </a:spcAft>
            <a:buChar char="•"/>
          </a:pPr>
          <a:r>
            <a:rPr lang="en-GB" sz="1000" kern="1200" dirty="0"/>
            <a:t>Clear expectations were not set on what it takes to build a global tech business</a:t>
          </a:r>
        </a:p>
        <a:p>
          <a:pPr marL="57150" lvl="1" indent="-57150" algn="l" defTabSz="444500">
            <a:lnSpc>
              <a:spcPct val="90000"/>
            </a:lnSpc>
            <a:spcBef>
              <a:spcPct val="0"/>
            </a:spcBef>
            <a:spcAft>
              <a:spcPct val="15000"/>
            </a:spcAft>
            <a:buChar char="•"/>
          </a:pPr>
          <a:r>
            <a:rPr lang="en-GB" sz="1000" kern="1200" dirty="0"/>
            <a:t>Messaging policy that did not completely take into consideration the various vehicles available</a:t>
          </a:r>
        </a:p>
        <a:p>
          <a:pPr marL="57150" lvl="1" indent="-57150" algn="l" defTabSz="444500">
            <a:lnSpc>
              <a:spcPct val="90000"/>
            </a:lnSpc>
            <a:spcBef>
              <a:spcPct val="0"/>
            </a:spcBef>
            <a:spcAft>
              <a:spcPct val="15000"/>
            </a:spcAft>
            <a:buChar char="•"/>
          </a:pPr>
          <a:endParaRPr lang="en-GB" sz="1000" kern="1200" dirty="0"/>
        </a:p>
      </dsp:txBody>
      <dsp:txXfrm rot="5400000">
        <a:off x="5746677" y="592454"/>
        <a:ext cx="2672395" cy="17773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57543475"/>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Key messages: We look for the uncut diamonds that can be transformed in value</a:t>
            </a:r>
          </a:p>
        </p:txBody>
      </p:sp>
    </p:spTree>
    <p:extLst>
      <p:ext uri="{BB962C8B-B14F-4D97-AF65-F5344CB8AC3E}">
        <p14:creationId xmlns:p14="http://schemas.microsoft.com/office/powerpoint/2010/main" val="139092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Key Message: We’ve help create Device Authority and we believe we can repeat with our other investments. We are in the fastest growing high tech segments, IoT and we have demonstrated our ability to syndicate with Silicon Valley companies and investors. </a:t>
            </a:r>
          </a:p>
          <a:p>
            <a:endParaRPr lang="en-US" dirty="0"/>
          </a:p>
          <a:p>
            <a:r>
              <a:rPr lang="en-US" dirty="0"/>
              <a:t>Now to your questions…</a:t>
            </a:r>
          </a:p>
        </p:txBody>
      </p:sp>
    </p:spTree>
    <p:extLst>
      <p:ext uri="{BB962C8B-B14F-4D97-AF65-F5344CB8AC3E}">
        <p14:creationId xmlns:p14="http://schemas.microsoft.com/office/powerpoint/2010/main" val="423503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70DB1-8DF0-4E23-B2A7-55B4CE0C6F2A}" type="slidenum">
              <a:rPr lang="en-GB" smtClean="0"/>
              <a:t>4</a:t>
            </a:fld>
            <a:endParaRPr lang="en-GB" dirty="0"/>
          </a:p>
        </p:txBody>
      </p:sp>
    </p:spTree>
    <p:extLst>
      <p:ext uri="{BB962C8B-B14F-4D97-AF65-F5344CB8AC3E}">
        <p14:creationId xmlns:p14="http://schemas.microsoft.com/office/powerpoint/2010/main" val="307106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905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a:t>A key message - I think this slide provides a nice opportunity to educate shareholders that while you are hands-on (perhaps we should say active?!) you have an investment company relationship with your portfolio companies AGREE</a:t>
            </a:r>
          </a:p>
          <a:p>
            <a:r>
              <a:rPr lang="en-US" dirty="0"/>
              <a:t>Key Message: We set off right from the start to apply a methodology to our portfolio to unlock value and establish market presence and relevance with a goal of an exit with an IRR of significance</a:t>
            </a:r>
          </a:p>
        </p:txBody>
      </p:sp>
    </p:spTree>
    <p:extLst>
      <p:ext uri="{BB962C8B-B14F-4D97-AF65-F5344CB8AC3E}">
        <p14:creationId xmlns:p14="http://schemas.microsoft.com/office/powerpoint/2010/main" val="362545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Key Message: Do not read the slide, but point out that an acquisition that was received with little notice, we have transformed the company into a well </a:t>
            </a:r>
            <a:r>
              <a:rPr lang="en-GB" dirty="0" err="1"/>
              <a:t>regonized</a:t>
            </a:r>
            <a:r>
              <a:rPr lang="en-GB" dirty="0"/>
              <a:t> player in the IoT security space and a significant component of the NAS of Tern</a:t>
            </a:r>
          </a:p>
        </p:txBody>
      </p:sp>
      <p:sp>
        <p:nvSpPr>
          <p:cNvPr id="4" name="Slide Number Placeholder 3"/>
          <p:cNvSpPr>
            <a:spLocks noGrp="1"/>
          </p:cNvSpPr>
          <p:nvPr>
            <p:ph type="sldNum" sz="quarter" idx="10"/>
          </p:nvPr>
        </p:nvSpPr>
        <p:spPr/>
        <p:txBody>
          <a:bodyPr/>
          <a:lstStyle/>
          <a:p>
            <a:fld id="{0D070DB1-8DF0-4E23-B2A7-55B4CE0C6F2A}" type="slidenum">
              <a:rPr lang="en-GB" smtClean="0"/>
              <a:t>8</a:t>
            </a:fld>
            <a:endParaRPr lang="en-GB" dirty="0"/>
          </a:p>
        </p:txBody>
      </p:sp>
    </p:spTree>
    <p:extLst>
      <p:ext uri="{BB962C8B-B14F-4D97-AF65-F5344CB8AC3E}">
        <p14:creationId xmlns:p14="http://schemas.microsoft.com/office/powerpoint/2010/main" val="322036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Arial" charset="0"/>
              <a:buNone/>
            </a:pPr>
            <a:r>
              <a:rPr lang="en-GB" sz="1200" dirty="0">
                <a:latin typeface="Calibri" charset="0"/>
                <a:ea typeface="Calibri" charset="0"/>
                <a:cs typeface="Calibri" charset="0"/>
              </a:rPr>
              <a:t>Key Messages: </a:t>
            </a:r>
          </a:p>
          <a:p>
            <a:pPr marL="0" lvl="0" indent="0">
              <a:lnSpc>
                <a:spcPct val="120000"/>
              </a:lnSpc>
              <a:buFont typeface="Arial" charset="0"/>
              <a:buNone/>
            </a:pPr>
            <a:r>
              <a:rPr lang="en-GB" sz="1200" dirty="0">
                <a:latin typeface="Calibri" charset="0"/>
                <a:ea typeface="Calibri" charset="0"/>
                <a:cs typeface="Calibri" charset="0"/>
              </a:rPr>
              <a:t>Device</a:t>
            </a:r>
            <a:r>
              <a:rPr lang="en-GB" sz="1200" baseline="0" dirty="0">
                <a:latin typeface="Calibri" charset="0"/>
                <a:ea typeface="Calibri" charset="0"/>
                <a:cs typeface="Calibri" charset="0"/>
              </a:rPr>
              <a:t> Authority is addressing existing big problems:</a:t>
            </a:r>
          </a:p>
          <a:p>
            <a:pPr marL="0" lvl="0" indent="0">
              <a:lnSpc>
                <a:spcPct val="120000"/>
              </a:lnSpc>
              <a:buFont typeface="Arial" charset="0"/>
              <a:buNone/>
            </a:pPr>
            <a:r>
              <a:rPr lang="en-GB" sz="1200" dirty="0">
                <a:latin typeface="Calibri" charset="0"/>
                <a:ea typeface="Calibri" charset="0"/>
                <a:cs typeface="Calibri" charset="0"/>
              </a:rPr>
              <a:t>1. Weak</a:t>
            </a:r>
            <a:r>
              <a:rPr lang="en-GB" sz="1200" baseline="0" dirty="0">
                <a:latin typeface="Calibri" charset="0"/>
                <a:ea typeface="Calibri" charset="0"/>
                <a:cs typeface="Calibri" charset="0"/>
              </a:rPr>
              <a:t> identities (passwords or other credentials)</a:t>
            </a:r>
          </a:p>
          <a:p>
            <a:pPr marL="0" lvl="0" indent="0">
              <a:lnSpc>
                <a:spcPct val="120000"/>
              </a:lnSpc>
              <a:buFont typeface="Arial" charset="0"/>
              <a:buNone/>
            </a:pPr>
            <a:r>
              <a:rPr lang="en-GB" sz="1200" dirty="0">
                <a:latin typeface="Calibri" charset="0"/>
                <a:ea typeface="Calibri" charset="0"/>
                <a:cs typeface="Calibri" charset="0"/>
              </a:rPr>
              <a:t>2. GDPR</a:t>
            </a:r>
            <a:r>
              <a:rPr lang="en-GB" sz="1200" baseline="0" dirty="0">
                <a:latin typeface="Calibri" charset="0"/>
                <a:ea typeface="Calibri" charset="0"/>
                <a:cs typeface="Calibri" charset="0"/>
              </a:rPr>
              <a:t> and </a:t>
            </a:r>
            <a:r>
              <a:rPr lang="en-GB" sz="1200" baseline="0" dirty="0" err="1">
                <a:latin typeface="Calibri" charset="0"/>
                <a:ea typeface="Calibri" charset="0"/>
                <a:cs typeface="Calibri" charset="0"/>
              </a:rPr>
              <a:t>ePrivacy</a:t>
            </a:r>
            <a:r>
              <a:rPr lang="en-GB" sz="1200" baseline="0" dirty="0">
                <a:latin typeface="Calibri" charset="0"/>
                <a:ea typeface="Calibri" charset="0"/>
                <a:cs typeface="Calibri" charset="0"/>
              </a:rPr>
              <a:t> Regulations</a:t>
            </a:r>
          </a:p>
          <a:p>
            <a:pPr marL="0" lvl="0" indent="0">
              <a:lnSpc>
                <a:spcPct val="120000"/>
              </a:lnSpc>
              <a:buFont typeface="Arial" charset="0"/>
              <a:buNone/>
            </a:pPr>
            <a:r>
              <a:rPr lang="en-GB" sz="1200" baseline="0" dirty="0">
                <a:latin typeface="Calibri" charset="0"/>
                <a:ea typeface="Calibri" charset="0"/>
                <a:cs typeface="Calibri" charset="0"/>
              </a:rPr>
              <a:t>3. We know that proven PKI technology can solve identity, authentication, integrity and privacy, for some on premise situations, however the cost and complexity are well known, and delivering for cloud-based services and at scale required for IoT adds new challenges.</a:t>
            </a:r>
            <a:endParaRPr lang="en-GB" sz="1200" dirty="0">
              <a:latin typeface="Calibri" charset="0"/>
              <a:ea typeface="Calibri" charset="0"/>
              <a:cs typeface="Calibri" charset="0"/>
            </a:endParaRPr>
          </a:p>
          <a:p>
            <a:pPr marL="465887" indent="-465887">
              <a:lnSpc>
                <a:spcPct val="120000"/>
              </a:lnSpc>
              <a:buFont typeface="Arial" charset="0"/>
              <a:buChar char="•"/>
            </a:pPr>
            <a:endParaRPr lang="en-GB" sz="1200" dirty="0">
              <a:latin typeface="Calibri" charset="0"/>
              <a:ea typeface="Calibri" charset="0"/>
              <a:cs typeface="Calibri" charset="0"/>
            </a:endParaRPr>
          </a:p>
          <a:p>
            <a:pPr marL="0" indent="0">
              <a:lnSpc>
                <a:spcPct val="120000"/>
              </a:lnSpc>
              <a:buFont typeface="Arial" charset="0"/>
              <a:buNone/>
            </a:pPr>
            <a:r>
              <a:rPr lang="en-GB" sz="1200" dirty="0">
                <a:latin typeface="Calibri" charset="0"/>
                <a:ea typeface="Calibri" charset="0"/>
                <a:cs typeface="Calibri" charset="0"/>
              </a:rPr>
              <a:t>Device</a:t>
            </a:r>
            <a:r>
              <a:rPr lang="en-GB" sz="1200" baseline="0" dirty="0">
                <a:latin typeface="Calibri" charset="0"/>
                <a:ea typeface="Calibri" charset="0"/>
                <a:cs typeface="Calibri" charset="0"/>
              </a:rPr>
              <a:t> Authority is active member of IoT security bodies driving best practises and awareness, e.g. IoT SF, OTA and FUSE.</a:t>
            </a:r>
          </a:p>
          <a:p>
            <a:pPr marL="0" indent="0">
              <a:lnSpc>
                <a:spcPct val="120000"/>
              </a:lnSpc>
              <a:buFont typeface="Arial" charset="0"/>
              <a:buNone/>
            </a:pPr>
            <a:endParaRPr lang="en-GB" sz="1200" baseline="0" dirty="0">
              <a:latin typeface="Calibri" charset="0"/>
              <a:ea typeface="Calibri" charset="0"/>
              <a:cs typeface="Calibri" charset="0"/>
            </a:endParaRPr>
          </a:p>
          <a:p>
            <a:pPr marL="0" indent="0">
              <a:lnSpc>
                <a:spcPct val="120000"/>
              </a:lnSpc>
              <a:buFont typeface="Arial" charset="0"/>
              <a:buNone/>
            </a:pPr>
            <a:r>
              <a:rPr lang="en-GB" sz="1200" baseline="0" dirty="0">
                <a:latin typeface="Calibri" charset="0"/>
                <a:ea typeface="Calibri" charset="0"/>
                <a:cs typeface="Calibri" charset="0"/>
              </a:rPr>
              <a:t>Industry recognition from key IoT analysts.</a:t>
            </a:r>
          </a:p>
          <a:p>
            <a:pPr marL="0" indent="0">
              <a:lnSpc>
                <a:spcPct val="120000"/>
              </a:lnSpc>
              <a:buFont typeface="Arial" charset="0"/>
              <a:buNone/>
            </a:pPr>
            <a:endParaRPr lang="en-GB" sz="1200" baseline="0" dirty="0">
              <a:latin typeface="Calibri" charset="0"/>
              <a:ea typeface="Calibri" charset="0"/>
              <a:cs typeface="Calibri" charset="0"/>
            </a:endParaRPr>
          </a:p>
          <a:p>
            <a:pPr marL="0" indent="0">
              <a:lnSpc>
                <a:spcPct val="120000"/>
              </a:lnSpc>
              <a:buFont typeface="Arial" charset="0"/>
              <a:buNone/>
            </a:pPr>
            <a:r>
              <a:rPr lang="en-GB" sz="1200" baseline="0" dirty="0">
                <a:latin typeface="Calibri" charset="0"/>
                <a:ea typeface="Calibri" charset="0"/>
                <a:cs typeface="Calibri" charset="0"/>
              </a:rPr>
              <a:t>DA has been building out our Ecosystem of partners; all play an important role in the IoT landscape in building IoT solutions with security embedded in as part of a solution OR by adding security as a service to an existing installed base of devices as well as build into future product offerings. Partnerships are very important and we are active with Intel IoT and the Secure Device On-boarding program recently launched, AWS IoT Marketplace, Dell IoT program, and PTC Thingworx marketplace. </a:t>
            </a:r>
            <a:endParaRPr lang="en-GB" sz="2900"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342939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70DB1-8DF0-4E23-B2A7-55B4CE0C6F2A}" type="slidenum">
              <a:rPr lang="en-GB" smtClean="0"/>
              <a:t>12</a:t>
            </a:fld>
            <a:endParaRPr lang="en-GB" dirty="0"/>
          </a:p>
        </p:txBody>
      </p:sp>
    </p:spTree>
    <p:extLst>
      <p:ext uri="{BB962C8B-B14F-4D97-AF65-F5344CB8AC3E}">
        <p14:creationId xmlns:p14="http://schemas.microsoft.com/office/powerpoint/2010/main" val="96474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Key Message: This investment is part of the Phoenix of our 1% investment in Flexiant and provides our portfolio companies with access to government grant funding and collaborative R&amp;D resourcing.</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D070DB1-8DF0-4E23-B2A7-55B4CE0C6F2A}" type="slidenum">
              <a:rPr lang="en-GB" smtClean="0"/>
              <a:t>13</a:t>
            </a:fld>
            <a:endParaRPr lang="en-GB" dirty="0"/>
          </a:p>
        </p:txBody>
      </p:sp>
    </p:spTree>
    <p:extLst>
      <p:ext uri="{BB962C8B-B14F-4D97-AF65-F5344CB8AC3E}">
        <p14:creationId xmlns:p14="http://schemas.microsoft.com/office/powerpoint/2010/main" val="317922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a:t>Far too many words…</a:t>
            </a:r>
          </a:p>
          <a:p>
            <a:pPr marL="0" marR="0" lvl="0" indent="0" defTabSz="457200" eaLnBrk="1" fontAlgn="auto" latinLnBrk="0" hangingPunct="1">
              <a:lnSpc>
                <a:spcPct val="100000"/>
              </a:lnSpc>
              <a:spcBef>
                <a:spcPts val="0"/>
              </a:spcBef>
              <a:spcAft>
                <a:spcPts val="0"/>
              </a:spcAft>
              <a:buClrTx/>
              <a:buSzTx/>
              <a:buFontTx/>
              <a:buNone/>
              <a:tabLst/>
              <a:defRPr/>
            </a:pPr>
            <a:endParaRPr lang="en-GB" dirty="0"/>
          </a:p>
          <a:p>
            <a:pPr marL="0" marR="0" lvl="0" indent="0" defTabSz="457200" eaLnBrk="1" fontAlgn="auto" latinLnBrk="0" hangingPunct="1">
              <a:lnSpc>
                <a:spcPct val="100000"/>
              </a:lnSpc>
              <a:spcBef>
                <a:spcPts val="0"/>
              </a:spcBef>
              <a:spcAft>
                <a:spcPts val="0"/>
              </a:spcAft>
              <a:buClrTx/>
              <a:buSzTx/>
              <a:buFontTx/>
              <a:buNone/>
              <a:tabLst/>
              <a:defRPr/>
            </a:pPr>
            <a:r>
              <a:rPr lang="en-GB" dirty="0"/>
              <a:t>Key Message: Wyld is an investment of important strategic value in our IoT investment space. IoT sensors and gateways generally operate in traditionally network unfriendly environments, Oil platforms, transport systems, hospital settings, energy production, for example. With an initial focus on transportation and industry recognition of their Software Defined Mesh Network, (</a:t>
            </a:r>
            <a:r>
              <a:rPr lang="en-GB" dirty="0" err="1"/>
              <a:t>SDMN</a:t>
            </a:r>
            <a:r>
              <a:rPr lang="en-GB" dirty="0"/>
              <a:t>) we feel they will be a important player in the movement of data from and between IoT devices. </a:t>
            </a:r>
          </a:p>
          <a:p>
            <a:endParaRPr lang="en-US" dirty="0"/>
          </a:p>
        </p:txBody>
      </p:sp>
    </p:spTree>
    <p:extLst>
      <p:ext uri="{BB962C8B-B14F-4D97-AF65-F5344CB8AC3E}">
        <p14:creationId xmlns:p14="http://schemas.microsoft.com/office/powerpoint/2010/main" val="786966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ternplc.com"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9569" y="3590530"/>
            <a:ext cx="4923632" cy="905270"/>
          </a:xfrm>
        </p:spPr>
        <p:txBody>
          <a:bodyPr>
            <a:no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8" name="Title 7"/>
          <p:cNvSpPr>
            <a:spLocks noGrp="1"/>
          </p:cNvSpPr>
          <p:nvPr>
            <p:ph type="title"/>
          </p:nvPr>
        </p:nvSpPr>
        <p:spPr>
          <a:xfrm>
            <a:off x="359569" y="2455411"/>
            <a:ext cx="4076965" cy="997196"/>
          </a:xfrm>
        </p:spPr>
        <p:txBody>
          <a:bodyPr>
            <a:spAutoFit/>
          </a:bodyPr>
          <a:lstStyle/>
          <a:p>
            <a:r>
              <a:rPr lang="en-US"/>
              <a:t>Click to edit Master title style</a:t>
            </a:r>
            <a:endParaRPr lang="en-GB" dirty="0"/>
          </a:p>
        </p:txBody>
      </p:sp>
      <p:pic>
        <p:nvPicPr>
          <p:cNvPr id="5" name="Tern logo White.ai"/>
          <p:cNvPicPr>
            <a:picLocks noChangeAspect="1"/>
          </p:cNvPicPr>
          <p:nvPr/>
        </p:nvPicPr>
        <p:blipFill>
          <a:blip r:embed="rId3">
            <a:extLst/>
          </a:blip>
          <a:stretch>
            <a:fillRect/>
          </a:stretch>
        </p:blipFill>
        <p:spPr>
          <a:xfrm>
            <a:off x="361250" y="542870"/>
            <a:ext cx="1616631" cy="636223"/>
          </a:xfrm>
          <a:prstGeom prst="rect">
            <a:avLst/>
          </a:prstGeom>
          <a:ln w="12700">
            <a:miter lim="400000"/>
          </a:ln>
        </p:spPr>
      </p:pic>
    </p:spTree>
    <p:extLst>
      <p:ext uri="{BB962C8B-B14F-4D97-AF65-F5344CB8AC3E}">
        <p14:creationId xmlns:p14="http://schemas.microsoft.com/office/powerpoint/2010/main" val="2250975664"/>
      </p:ext>
    </p:extLst>
  </p:cSld>
  <p:clrMapOvr>
    <a:masterClrMapping/>
  </p:clrMapOvr>
  <p:extLst mod="1">
    <p:ext uri="{DCECCB84-F9BA-43D5-87BE-67443E8EF086}">
      <p15:sldGuideLst xmlns:p15="http://schemas.microsoft.com/office/powerpoint/2012/main">
        <p15:guide id="1" orient="horz" pos="6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no logo">
    <p:spTree>
      <p:nvGrpSpPr>
        <p:cNvPr id="1" name=""/>
        <p:cNvGrpSpPr/>
        <p:nvPr/>
      </p:nvGrpSpPr>
      <p:grpSpPr>
        <a:xfrm>
          <a:off x="0" y="0"/>
          <a:ext cx="0" cy="0"/>
          <a:chOff x="0" y="0"/>
          <a:chExt cx="0" cy="0"/>
        </a:xfrm>
      </p:grpSpPr>
      <p:sp>
        <p:nvSpPr>
          <p:cNvPr id="3" name="Title 2"/>
          <p:cNvSpPr>
            <a:spLocks noGrp="1"/>
          </p:cNvSpPr>
          <p:nvPr>
            <p:ph type="title"/>
          </p:nvPr>
        </p:nvSpPr>
        <p:spPr>
          <a:xfrm>
            <a:off x="445770" y="463933"/>
            <a:ext cx="8229600" cy="498598"/>
          </a:xfrm>
        </p:spPr>
        <p:txBody>
          <a:bodyPr/>
          <a:lstStyle>
            <a:lvl1pPr>
              <a:defRPr/>
            </a:lvl1pPr>
          </a:lstStyle>
          <a:p>
            <a:r>
              <a:rPr lang="en-US" dirty="0"/>
              <a:t>Click to edit Master title style</a:t>
            </a:r>
          </a:p>
        </p:txBody>
      </p:sp>
      <p:sp>
        <p:nvSpPr>
          <p:cNvPr id="4" name="Right Triangle 3"/>
          <p:cNvSpPr/>
          <p:nvPr userDrawn="1"/>
        </p:nvSpPr>
        <p:spPr>
          <a:xfrm>
            <a:off x="0" y="4746325"/>
            <a:ext cx="659823" cy="397175"/>
          </a:xfrm>
          <a:prstGeom prst="rtTriangl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ight Triangle 4"/>
          <p:cNvSpPr/>
          <p:nvPr userDrawn="1"/>
        </p:nvSpPr>
        <p:spPr>
          <a:xfrm rot="10800000">
            <a:off x="8520546" y="-4952"/>
            <a:ext cx="623455" cy="375284"/>
          </a:xfrm>
          <a:prstGeom prst="rtTriangl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0301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343" y="4626918"/>
            <a:ext cx="1121354" cy="339671"/>
          </a:xfrm>
          <a:prstGeom prst="rect">
            <a:avLst/>
          </a:prstGeom>
        </p:spPr>
      </p:pic>
      <p:sp>
        <p:nvSpPr>
          <p:cNvPr id="5" name="Title 4"/>
          <p:cNvSpPr>
            <a:spLocks noGrp="1"/>
          </p:cNvSpPr>
          <p:nvPr>
            <p:ph type="title"/>
          </p:nvPr>
        </p:nvSpPr>
        <p:spPr/>
        <p:txBody>
          <a:bodyPr/>
          <a:lstStyle>
            <a:lvl1pPr>
              <a:defRPr/>
            </a:lvl1pPr>
          </a:lstStyle>
          <a:p>
            <a:r>
              <a:rPr lang="en-US"/>
              <a:t>Click to edit Master title style</a:t>
            </a:r>
            <a:endParaRPr lang="en-US" dirty="0"/>
          </a:p>
        </p:txBody>
      </p:sp>
      <p:sp>
        <p:nvSpPr>
          <p:cNvPr id="4" name="Right Triangle 3"/>
          <p:cNvSpPr/>
          <p:nvPr userDrawn="1"/>
        </p:nvSpPr>
        <p:spPr>
          <a:xfrm>
            <a:off x="0" y="4746325"/>
            <a:ext cx="659823" cy="397175"/>
          </a:xfrm>
          <a:prstGeom prst="rtTriangl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Triangle 5"/>
          <p:cNvSpPr/>
          <p:nvPr userDrawn="1"/>
        </p:nvSpPr>
        <p:spPr>
          <a:xfrm rot="10800000">
            <a:off x="8520546" y="-4952"/>
            <a:ext cx="623455" cy="375284"/>
          </a:xfrm>
          <a:prstGeom prst="rtTriangl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416895" y="4714093"/>
            <a:ext cx="1354858" cy="219291"/>
          </a:xfrm>
          <a:prstGeom prst="rect">
            <a:avLst/>
          </a:prstGeom>
        </p:spPr>
        <p:txBody>
          <a:bodyPr wrap="none">
            <a:spAutoFit/>
          </a:bodyPr>
          <a:lstStyle/>
          <a:p>
            <a:r>
              <a:rPr lang="en-GB" sz="825" b="1" dirty="0">
                <a:solidFill>
                  <a:srgbClr val="101D49"/>
                </a:solidFill>
                <a:latin typeface="+mj-lt"/>
                <a:ea typeface="Verdana" panose="020B0604030504040204" pitchFamily="34" charset="0"/>
                <a:cs typeface="Verdana" panose="020B0604030504040204" pitchFamily="34" charset="0"/>
              </a:rPr>
              <a:t>www.deviceauthority.com</a:t>
            </a:r>
          </a:p>
        </p:txBody>
      </p:sp>
    </p:spTree>
    <p:extLst>
      <p:ext uri="{BB962C8B-B14F-4D97-AF65-F5344CB8AC3E}">
        <p14:creationId xmlns:p14="http://schemas.microsoft.com/office/powerpoint/2010/main" val="356455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image">
    <p:spTree>
      <p:nvGrpSpPr>
        <p:cNvPr id="1" name=""/>
        <p:cNvGrpSpPr/>
        <p:nvPr/>
      </p:nvGrpSpPr>
      <p:grpSpPr>
        <a:xfrm>
          <a:off x="0" y="0"/>
          <a:ext cx="0" cy="0"/>
          <a:chOff x="0" y="0"/>
          <a:chExt cx="0" cy="0"/>
        </a:xfrm>
      </p:grpSpPr>
      <p:sp>
        <p:nvSpPr>
          <p:cNvPr id="10" name="Title 9"/>
          <p:cNvSpPr>
            <a:spLocks noGrp="1"/>
          </p:cNvSpPr>
          <p:nvPr>
            <p:ph type="title"/>
          </p:nvPr>
        </p:nvSpPr>
        <p:spPr>
          <a:xfrm>
            <a:off x="445769" y="463933"/>
            <a:ext cx="8000875" cy="498598"/>
          </a:xfrm>
        </p:spPr>
        <p:txBody>
          <a:bodyPr/>
          <a:lstStyle>
            <a:lvl1pPr>
              <a:defRPr/>
            </a:lvl1pPr>
          </a:lstStyle>
          <a:p>
            <a:r>
              <a:rPr lang="en-US"/>
              <a:t>Click to edit Master title style</a:t>
            </a:r>
            <a:endParaRPr lang="en-US" dirty="0"/>
          </a:p>
        </p:txBody>
      </p:sp>
      <p:sp>
        <p:nvSpPr>
          <p:cNvPr id="12" name="Content Placeholder 11"/>
          <p:cNvSpPr>
            <a:spLocks noGrp="1"/>
          </p:cNvSpPr>
          <p:nvPr>
            <p:ph sz="quarter" idx="10"/>
          </p:nvPr>
        </p:nvSpPr>
        <p:spPr>
          <a:xfrm>
            <a:off x="445293" y="1200150"/>
            <a:ext cx="8000875" cy="3280742"/>
          </a:xfrm>
        </p:spPr>
        <p:txBody>
          <a:bodyPr/>
          <a:lstStyle>
            <a:lvl1pPr marL="257175" indent="-257175">
              <a:buFont typeface="Arial" panose="020B0604020202020204" pitchFamily="34" charset="0"/>
              <a:buChar cha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ight Triangle 4"/>
          <p:cNvSpPr/>
          <p:nvPr userDrawn="1"/>
        </p:nvSpPr>
        <p:spPr>
          <a:xfrm>
            <a:off x="0" y="4746325"/>
            <a:ext cx="659823" cy="397175"/>
          </a:xfrm>
          <a:prstGeom prst="rtTriangl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Triangle 5"/>
          <p:cNvSpPr/>
          <p:nvPr userDrawn="1"/>
        </p:nvSpPr>
        <p:spPr>
          <a:xfrm rot="10800000">
            <a:off x="8520546" y="-4952"/>
            <a:ext cx="623455" cy="375284"/>
          </a:xfrm>
          <a:prstGeom prst="rtTriangl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416895" y="4714093"/>
            <a:ext cx="1354858" cy="219291"/>
          </a:xfrm>
          <a:prstGeom prst="rect">
            <a:avLst/>
          </a:prstGeom>
        </p:spPr>
        <p:txBody>
          <a:bodyPr wrap="none">
            <a:spAutoFit/>
          </a:bodyPr>
          <a:lstStyle/>
          <a:p>
            <a:r>
              <a:rPr lang="en-GB" sz="825" b="1" dirty="0">
                <a:solidFill>
                  <a:srgbClr val="101D49"/>
                </a:solidFill>
                <a:latin typeface="+mj-lt"/>
                <a:ea typeface="Verdana" panose="020B0604030504040204" pitchFamily="34" charset="0"/>
                <a:cs typeface="Verdana" panose="020B0604030504040204" pitchFamily="34" charset="0"/>
              </a:rPr>
              <a:t>www.deviceauthority.com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343" y="4626918"/>
            <a:ext cx="1121354" cy="339671"/>
          </a:xfrm>
          <a:prstGeom prst="rect">
            <a:avLst/>
          </a:prstGeom>
        </p:spPr>
      </p:pic>
    </p:spTree>
    <p:extLst>
      <p:ext uri="{BB962C8B-B14F-4D97-AF65-F5344CB8AC3E}">
        <p14:creationId xmlns:p14="http://schemas.microsoft.com/office/powerpoint/2010/main" val="99540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69" y="1092200"/>
            <a:ext cx="8420100" cy="33940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99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59569" y="1421605"/>
            <a:ext cx="8420100" cy="3064670"/>
          </a:xfrm>
        </p:spPr>
        <p:txBody>
          <a:bodyPr/>
          <a:lstStyle>
            <a:lvl1pPr>
              <a:defRPr sz="18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5" name="Text Placeholder 4"/>
          <p:cNvSpPr>
            <a:spLocks noGrp="1"/>
          </p:cNvSpPr>
          <p:nvPr>
            <p:ph type="body" sz="quarter" idx="13"/>
          </p:nvPr>
        </p:nvSpPr>
        <p:spPr>
          <a:xfrm>
            <a:off x="359569" y="894686"/>
            <a:ext cx="8420100" cy="431006"/>
          </a:xfrm>
        </p:spPr>
        <p:txBody>
          <a:bodyPr anchor="ctr" anchorCtr="0">
            <a:norm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Tree>
    <p:extLst>
      <p:ext uri="{BB962C8B-B14F-4D97-AF65-F5344CB8AC3E}">
        <p14:creationId xmlns:p14="http://schemas.microsoft.com/office/powerpoint/2010/main" val="250357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80335" y="0"/>
            <a:ext cx="4563665" cy="5143500"/>
          </a:xfrm>
          <a:blipFill>
            <a:blip r:embed="rId2" cstate="email">
              <a:extLst>
                <a:ext uri="{28A0092B-C50C-407E-A947-70E740481C1C}">
                  <a14:useLocalDpi xmlns:a14="http://schemas.microsoft.com/office/drawing/2010/main"/>
                </a:ext>
              </a:extLst>
            </a:blip>
            <a:stretch>
              <a:fillRect/>
            </a:stretch>
          </a:blipFill>
        </p:spPr>
        <p:txBody>
          <a:bodyPr/>
          <a:lstStyle/>
          <a:p>
            <a:r>
              <a:rPr lang="en-US"/>
              <a:t>Click icon to add picture</a:t>
            </a:r>
            <a:endParaRPr lang="en-GB"/>
          </a:p>
        </p:txBody>
      </p:sp>
      <p:sp>
        <p:nvSpPr>
          <p:cNvPr id="2" name="Title 1"/>
          <p:cNvSpPr>
            <a:spLocks noGrp="1"/>
          </p:cNvSpPr>
          <p:nvPr>
            <p:ph type="title"/>
          </p:nvPr>
        </p:nvSpPr>
        <p:spPr>
          <a:xfrm>
            <a:off x="359569" y="421265"/>
            <a:ext cx="3933032" cy="997196"/>
          </a:xfrm>
        </p:spPr>
        <p:txBody>
          <a:bodyPr/>
          <a:lstStyle/>
          <a:p>
            <a:r>
              <a:rPr lang="en-US"/>
              <a:t>Click to edit Master title style</a:t>
            </a:r>
            <a:endParaRPr lang="en-GB"/>
          </a:p>
        </p:txBody>
      </p:sp>
      <p:sp>
        <p:nvSpPr>
          <p:cNvPr id="3" name="Content Placeholder 2"/>
          <p:cNvSpPr>
            <a:spLocks noGrp="1"/>
          </p:cNvSpPr>
          <p:nvPr>
            <p:ph idx="1"/>
          </p:nvPr>
        </p:nvSpPr>
        <p:spPr>
          <a:xfrm>
            <a:off x="359569" y="1735495"/>
            <a:ext cx="3933032" cy="2750781"/>
          </a:xfrm>
        </p:spPr>
        <p:txBody>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500">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1500">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15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0000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Bulle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80335" y="0"/>
            <a:ext cx="4563665" cy="5143500"/>
          </a:xfrm>
          <a:blipFill>
            <a:blip r:embed="rId2" cstate="email">
              <a:extLst>
                <a:ext uri="{28A0092B-C50C-407E-A947-70E740481C1C}">
                  <a14:useLocalDpi xmlns:a14="http://schemas.microsoft.com/office/drawing/2010/main"/>
                </a:ext>
              </a:extLst>
            </a:blip>
            <a:stretch>
              <a:fillRect/>
            </a:stretch>
          </a:blipFill>
        </p:spPr>
        <p:txBody>
          <a:bodyPr/>
          <a:lstStyle/>
          <a:p>
            <a:r>
              <a:rPr lang="en-US"/>
              <a:t>Click icon to add picture</a:t>
            </a:r>
            <a:endParaRPr lang="en-GB"/>
          </a:p>
        </p:txBody>
      </p:sp>
      <p:sp>
        <p:nvSpPr>
          <p:cNvPr id="2" name="Title 1"/>
          <p:cNvSpPr>
            <a:spLocks noGrp="1"/>
          </p:cNvSpPr>
          <p:nvPr>
            <p:ph type="title"/>
          </p:nvPr>
        </p:nvSpPr>
        <p:spPr>
          <a:xfrm>
            <a:off x="359569" y="421265"/>
            <a:ext cx="3933032" cy="997196"/>
          </a:xfrm>
        </p:spPr>
        <p:txBody>
          <a:bodyPr/>
          <a:lstStyle/>
          <a:p>
            <a:r>
              <a:rPr lang="en-US"/>
              <a:t>Click to edit Master title style</a:t>
            </a:r>
            <a:endParaRPr lang="en-GB"/>
          </a:p>
        </p:txBody>
      </p:sp>
      <p:sp>
        <p:nvSpPr>
          <p:cNvPr id="3" name="Content Placeholder 2"/>
          <p:cNvSpPr>
            <a:spLocks noGrp="1"/>
          </p:cNvSpPr>
          <p:nvPr>
            <p:ph idx="1"/>
          </p:nvPr>
        </p:nvSpPr>
        <p:spPr>
          <a:xfrm>
            <a:off x="359569" y="1735495"/>
            <a:ext cx="3933032" cy="2750781"/>
          </a:xfrm>
        </p:spPr>
        <p:txBody>
          <a:bodyPr/>
          <a:lstStyle>
            <a:lvl1pPr marL="257175" indent="-257175">
              <a:buFont typeface="Webdings" panose="05030102010509060703" pitchFamily="18" charset="2"/>
              <a:buChar char="4"/>
              <a:defRPr sz="1800">
                <a:latin typeface="+mn-lt"/>
                <a:ea typeface="Open Sans" panose="020B0606030504020204" pitchFamily="34" charset="0"/>
                <a:cs typeface="Open Sans" panose="020B0606030504020204" pitchFamily="34" charset="0"/>
              </a:defRPr>
            </a:lvl1pPr>
            <a:lvl2pPr marL="342900" indent="0">
              <a:buNone/>
              <a:defRPr sz="1500">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500">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1500">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15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7584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9569" y="300174"/>
            <a:ext cx="8420100" cy="498598"/>
          </a:xfrm>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409228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6824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Contac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4039160" cy="5143499"/>
          </a:xfrm>
          <a:prstGeom prst="rect">
            <a:avLst/>
          </a:prstGeom>
        </p:spPr>
      </p:pic>
      <p:sp>
        <p:nvSpPr>
          <p:cNvPr id="6" name="Shape 71"/>
          <p:cNvSpPr/>
          <p:nvPr/>
        </p:nvSpPr>
        <p:spPr>
          <a:xfrm>
            <a:off x="6722269" y="3501173"/>
            <a:ext cx="1756445" cy="9694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defRPr sz="1000">
                <a:latin typeface="Open Sans Light"/>
                <a:ea typeface="Open Sans Light"/>
                <a:cs typeface="Open Sans Light"/>
                <a:sym typeface="Open Sans Light"/>
              </a:defRPr>
            </a:pPr>
            <a:r>
              <a:rPr sz="1050" dirty="0">
                <a:latin typeface="+mn-lt"/>
              </a:rPr>
              <a:t>9 Catherine Place</a:t>
            </a:r>
          </a:p>
          <a:p>
            <a:pPr>
              <a:defRPr sz="1000">
                <a:latin typeface="Open Sans Light"/>
                <a:ea typeface="Open Sans Light"/>
                <a:cs typeface="Open Sans Light"/>
                <a:sym typeface="Open Sans Light"/>
              </a:defRPr>
            </a:pPr>
            <a:r>
              <a:rPr sz="1050" dirty="0">
                <a:latin typeface="+mn-lt"/>
              </a:rPr>
              <a:t>London, SW1E 6DX</a:t>
            </a:r>
          </a:p>
          <a:p>
            <a:pPr>
              <a:defRPr sz="1000">
                <a:latin typeface="Open Sans Light"/>
                <a:ea typeface="Open Sans Light"/>
                <a:cs typeface="Open Sans Light"/>
                <a:sym typeface="Open Sans Light"/>
              </a:defRPr>
            </a:pPr>
            <a:endParaRPr sz="1050" dirty="0">
              <a:latin typeface="+mn-lt"/>
            </a:endParaRPr>
          </a:p>
          <a:p>
            <a:pPr>
              <a:defRPr sz="1000">
                <a:latin typeface="Open Sans Light"/>
                <a:ea typeface="Open Sans Light"/>
                <a:cs typeface="Open Sans Light"/>
                <a:sym typeface="Open Sans Light"/>
              </a:defRPr>
            </a:pPr>
            <a:r>
              <a:rPr sz="1050" dirty="0">
                <a:solidFill>
                  <a:schemeClr val="bg2"/>
                </a:solidFill>
                <a:latin typeface="+mn-lt"/>
              </a:rPr>
              <a:t>e: </a:t>
            </a:r>
            <a:r>
              <a:rPr sz="1050" dirty="0">
                <a:latin typeface="+mn-lt"/>
              </a:rPr>
              <a:t>info@ternplc.com</a:t>
            </a:r>
          </a:p>
          <a:p>
            <a:pPr>
              <a:defRPr sz="1000">
                <a:latin typeface="Open Sans Light"/>
                <a:ea typeface="Open Sans Light"/>
                <a:cs typeface="Open Sans Light"/>
                <a:sym typeface="Open Sans Light"/>
              </a:defRPr>
            </a:pPr>
            <a:r>
              <a:rPr sz="1050" dirty="0">
                <a:solidFill>
                  <a:schemeClr val="bg2"/>
                </a:solidFill>
                <a:latin typeface="+mn-lt"/>
              </a:rPr>
              <a:t>t: </a:t>
            </a:r>
            <a:r>
              <a:rPr sz="1050" dirty="0">
                <a:latin typeface="+mn-lt"/>
              </a:rPr>
              <a:t>020 3807 0222</a:t>
            </a:r>
          </a:p>
          <a:p>
            <a:pPr>
              <a:defRPr sz="1000">
                <a:solidFill>
                  <a:srgbClr val="6BC3CC"/>
                </a:solidFill>
                <a:latin typeface="Open Sans Light"/>
                <a:ea typeface="Open Sans Light"/>
                <a:cs typeface="Open Sans Light"/>
                <a:sym typeface="Open Sans Light"/>
              </a:defRPr>
            </a:pPr>
            <a:r>
              <a:rPr sz="1050" dirty="0">
                <a:uFill>
                  <a:solidFill>
                    <a:srgbClr val="000000"/>
                  </a:solidFill>
                </a:uFill>
                <a:latin typeface="+mn-lt"/>
                <a:hlinkClick r:id="rId3"/>
              </a:rPr>
              <a:t>ternplc.com</a:t>
            </a:r>
          </a:p>
        </p:txBody>
      </p:sp>
      <p:pic>
        <p:nvPicPr>
          <p:cNvPr id="7" name="Tern Logo RGB.jpg"/>
          <p:cNvPicPr>
            <a:picLocks noChangeAspect="1"/>
          </p:cNvPicPr>
          <p:nvPr/>
        </p:nvPicPr>
        <p:blipFill>
          <a:blip r:embed="rId4">
            <a:extLst/>
          </a:blip>
          <a:stretch>
            <a:fillRect/>
          </a:stretch>
        </p:blipFill>
        <p:spPr>
          <a:xfrm>
            <a:off x="6722269" y="3059802"/>
            <a:ext cx="702000" cy="275089"/>
          </a:xfrm>
          <a:prstGeom prst="rect">
            <a:avLst/>
          </a:prstGeom>
          <a:ln w="12700">
            <a:miter lim="400000"/>
          </a:ln>
        </p:spPr>
      </p:pic>
    </p:spTree>
    <p:extLst>
      <p:ext uri="{BB962C8B-B14F-4D97-AF65-F5344CB8AC3E}">
        <p14:creationId xmlns:p14="http://schemas.microsoft.com/office/powerpoint/2010/main" val="94197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py page">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80897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69" y="300174"/>
            <a:ext cx="8420100" cy="498598"/>
          </a:xfrm>
          <a:prstGeom prst="rect">
            <a:avLst/>
          </a:prstGeom>
        </p:spPr>
        <p:txBody>
          <a:bodyPr vert="horz" wrap="square" lIns="0" tIns="0" rIns="0" bIns="0" rtlCol="0" anchor="ctr">
            <a:spAutoFit/>
          </a:bodyPr>
          <a:lstStyle/>
          <a:p>
            <a:r>
              <a:rPr lang="en-US"/>
              <a:t>Click to edit Master title style</a:t>
            </a:r>
            <a:endParaRPr lang="en-GB" dirty="0"/>
          </a:p>
        </p:txBody>
      </p:sp>
      <p:sp>
        <p:nvSpPr>
          <p:cNvPr id="3" name="Text Placeholder 2"/>
          <p:cNvSpPr>
            <a:spLocks noGrp="1"/>
          </p:cNvSpPr>
          <p:nvPr>
            <p:ph type="body" idx="1"/>
          </p:nvPr>
        </p:nvSpPr>
        <p:spPr>
          <a:xfrm>
            <a:off x="359569" y="1066800"/>
            <a:ext cx="8420100" cy="341947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02613" y="4636952"/>
            <a:ext cx="477056" cy="273844"/>
          </a:xfrm>
          <a:prstGeom prst="rect">
            <a:avLst/>
          </a:prstGeom>
        </p:spPr>
        <p:txBody>
          <a:bodyPr vert="horz" lIns="0" tIns="0" rIns="0" bIns="0" rtlCol="0" anchor="ctr"/>
          <a:lstStyle>
            <a:lvl1pPr algn="r">
              <a:defRPr sz="800">
                <a:solidFill>
                  <a:schemeClr val="tx2"/>
                </a:solidFill>
              </a:defRPr>
            </a:lvl1pPr>
          </a:lstStyle>
          <a:p>
            <a:fld id="{01CBD5F0-6FC2-4BA6-9B02-4F9BD13328E5}" type="slidenum">
              <a:rPr lang="en-GB" smtClean="0"/>
              <a:pPr/>
              <a:t>‹#›</a:t>
            </a:fld>
            <a:endParaRPr lang="en-GB" dirty="0"/>
          </a:p>
        </p:txBody>
      </p:sp>
      <p:pic>
        <p:nvPicPr>
          <p:cNvPr id="8" name="Tern Logo RGB.jpg"/>
          <p:cNvPicPr>
            <a:picLocks noChangeAspect="1"/>
          </p:cNvPicPr>
          <p:nvPr/>
        </p:nvPicPr>
        <p:blipFill>
          <a:blip r:embed="rId14">
            <a:extLst/>
          </a:blip>
          <a:stretch>
            <a:fillRect/>
          </a:stretch>
        </p:blipFill>
        <p:spPr>
          <a:xfrm>
            <a:off x="380932" y="4636952"/>
            <a:ext cx="675000" cy="264510"/>
          </a:xfrm>
          <a:prstGeom prst="rect">
            <a:avLst/>
          </a:prstGeom>
          <a:ln w="12700">
            <a:miter lim="400000"/>
          </a:ln>
        </p:spPr>
      </p:pic>
      <p:sp>
        <p:nvSpPr>
          <p:cNvPr id="4" name="Footer Placeholder 3"/>
          <p:cNvSpPr>
            <a:spLocks noGrp="1"/>
          </p:cNvSpPr>
          <p:nvPr>
            <p:ph type="ftr" sz="quarter" idx="3"/>
          </p:nvPr>
        </p:nvSpPr>
        <p:spPr>
          <a:xfrm>
            <a:off x="3028950" y="4867529"/>
            <a:ext cx="3086100" cy="1743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9005140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8" r:id="rId9"/>
    <p:sldLayoutId id="2147483719" r:id="rId10"/>
    <p:sldLayoutId id="2147483720" r:id="rId11"/>
    <p:sldLayoutId id="2147483721" r:id="rId12"/>
  </p:sldLayoutIdLst>
  <p:hf hdr="0" dt="0"/>
  <p:txStyles>
    <p:titleStyle>
      <a:lvl1pPr algn="l" defTabSz="685800" rtl="0" eaLnBrk="1" latinLnBrk="0" hangingPunct="1">
        <a:lnSpc>
          <a:spcPct val="90000"/>
        </a:lnSpc>
        <a:spcBef>
          <a:spcPct val="0"/>
        </a:spcBef>
        <a:buNone/>
        <a:defRPr sz="3600" kern="1200">
          <a:solidFill>
            <a:schemeClr val="bg2"/>
          </a:solidFill>
          <a:latin typeface="+mj-lt"/>
          <a:ea typeface="+mj-ea"/>
          <a:cs typeface="+mj-cs"/>
        </a:defRPr>
      </a:lvl1pPr>
    </p:titleStyle>
    <p:bodyStyle>
      <a:lvl1pPr marL="335756" indent="-335756" algn="just" defTabSz="685800" rtl="0" eaLnBrk="1" latinLnBrk="0" hangingPunct="1">
        <a:lnSpc>
          <a:spcPct val="100000"/>
        </a:lnSpc>
        <a:spcBef>
          <a:spcPts val="0"/>
        </a:spcBef>
        <a:buClr>
          <a:schemeClr val="bg2"/>
        </a:buClr>
        <a:buFont typeface="Webdings" panose="05030102010509060703" pitchFamily="18" charset="2"/>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69131" indent="-326231" algn="just" defTabSz="685800" rtl="0" eaLnBrk="1" latinLnBrk="0" hangingPunct="1">
        <a:lnSpc>
          <a:spcPct val="100000"/>
        </a:lnSpc>
        <a:spcBef>
          <a:spcPts val="0"/>
        </a:spcBef>
        <a:buClr>
          <a:schemeClr val="accent1"/>
        </a:buClr>
        <a:buFont typeface="Arial Narrow" panose="020B0606020202030204" pitchFamily="34" charset="0"/>
        <a:buChar char="—"/>
        <a:defRPr sz="1500" kern="1200">
          <a:solidFill>
            <a:schemeClr val="tx2"/>
          </a:solidFill>
          <a:latin typeface="+mn-lt"/>
          <a:ea typeface="+mn-ea"/>
          <a:cs typeface="+mn-cs"/>
        </a:defRPr>
      </a:lvl2pPr>
      <a:lvl3pPr marL="857250" indent="-171450" algn="just" defTabSz="685800" rtl="0" eaLnBrk="1" latinLnBrk="0" hangingPunct="1">
        <a:lnSpc>
          <a:spcPct val="100000"/>
        </a:lnSpc>
        <a:spcBef>
          <a:spcPts val="0"/>
        </a:spcBef>
        <a:buFont typeface="Arial" panose="020B0604020202020204" pitchFamily="34" charset="0"/>
        <a:buChar char="•"/>
        <a:defRPr sz="1500" kern="1200">
          <a:solidFill>
            <a:schemeClr val="tx2"/>
          </a:solidFill>
          <a:latin typeface="+mn-lt"/>
          <a:ea typeface="+mn-ea"/>
          <a:cs typeface="+mn-cs"/>
        </a:defRPr>
      </a:lvl3pPr>
      <a:lvl4pPr marL="1200150" indent="-171450" algn="just" defTabSz="685800" rtl="0" eaLnBrk="1" latinLnBrk="0" hangingPunct="1">
        <a:lnSpc>
          <a:spcPct val="100000"/>
        </a:lnSpc>
        <a:spcBef>
          <a:spcPts val="0"/>
        </a:spcBef>
        <a:buFont typeface="Arial" panose="020B0604020202020204" pitchFamily="34" charset="0"/>
        <a:buChar char="•"/>
        <a:defRPr sz="1500" kern="1200">
          <a:solidFill>
            <a:schemeClr val="tx2"/>
          </a:solidFill>
          <a:latin typeface="+mn-lt"/>
          <a:ea typeface="+mn-ea"/>
          <a:cs typeface="+mn-cs"/>
        </a:defRPr>
      </a:lvl4pPr>
      <a:lvl5pPr marL="1543050" indent="-171450" algn="just" defTabSz="685800" rtl="0" eaLnBrk="1" latinLnBrk="0" hangingPunct="1">
        <a:lnSpc>
          <a:spcPct val="100000"/>
        </a:lnSpc>
        <a:spcBef>
          <a:spcPts val="0"/>
        </a:spcBef>
        <a:buFont typeface="Arial" panose="020B0604020202020204" pitchFamily="34" charset="0"/>
        <a:buChar char="•"/>
        <a:defRPr sz="15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ernplc.com"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Cover Image.jpg"/>
          <p:cNvPicPr>
            <a:picLocks noChangeAspect="1"/>
          </p:cNvPicPr>
          <p:nvPr/>
        </p:nvPicPr>
        <p:blipFill>
          <a:blip r:embed="rId2">
            <a:extLst/>
          </a:blip>
          <a:stretch>
            <a:fillRect/>
          </a:stretch>
        </p:blipFill>
        <p:spPr>
          <a:xfrm>
            <a:off x="-45278" y="-11686"/>
            <a:ext cx="9189278" cy="5155186"/>
          </a:xfrm>
          <a:prstGeom prst="rect">
            <a:avLst/>
          </a:prstGeom>
          <a:ln w="12700">
            <a:miter lim="400000"/>
          </a:ln>
        </p:spPr>
      </p:pic>
      <p:sp>
        <p:nvSpPr>
          <p:cNvPr id="91" name="Shape 91"/>
          <p:cNvSpPr/>
          <p:nvPr/>
        </p:nvSpPr>
        <p:spPr>
          <a:xfrm>
            <a:off x="444625" y="2888013"/>
            <a:ext cx="7548158" cy="849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ts val="3400"/>
              </a:lnSpc>
              <a:defRPr sz="3000" spc="-2">
                <a:solidFill>
                  <a:srgbClr val="6BC3CC"/>
                </a:solidFill>
                <a:latin typeface="Ubuntu Light"/>
                <a:ea typeface="Ubuntu Light"/>
                <a:cs typeface="Ubuntu Light"/>
                <a:sym typeface="Ubuntu Light"/>
              </a:defRPr>
            </a:pPr>
            <a:r>
              <a:rPr dirty="0"/>
              <a:t>C</a:t>
            </a:r>
            <a:r>
              <a:rPr spc="-38" dirty="0"/>
              <a:t>r</a:t>
            </a:r>
            <a:r>
              <a:rPr spc="-16" dirty="0"/>
              <a:t>e</a:t>
            </a:r>
            <a:r>
              <a:rPr spc="-44" dirty="0"/>
              <a:t>a</a:t>
            </a:r>
            <a:r>
              <a:rPr spc="0" dirty="0"/>
              <a:t>ting </a:t>
            </a:r>
            <a:r>
              <a:rPr spc="-172" dirty="0"/>
              <a:t>V</a:t>
            </a:r>
            <a:r>
              <a:rPr spc="0" dirty="0"/>
              <a:t>alue</a:t>
            </a:r>
          </a:p>
          <a:p>
            <a:pPr>
              <a:lnSpc>
                <a:spcPts val="3400"/>
              </a:lnSpc>
              <a:defRPr sz="3000" spc="-2">
                <a:solidFill>
                  <a:srgbClr val="6BC3CC"/>
                </a:solidFill>
                <a:latin typeface="Ubuntu Light"/>
                <a:ea typeface="Ubuntu Light"/>
                <a:cs typeface="Ubuntu Light"/>
                <a:sym typeface="Ubuntu Light"/>
              </a:defRPr>
            </a:pPr>
            <a:r>
              <a:rPr dirty="0"/>
              <a:t>f</a:t>
            </a:r>
            <a:r>
              <a:rPr spc="-55" dirty="0"/>
              <a:t>r</a:t>
            </a:r>
            <a:r>
              <a:rPr dirty="0"/>
              <a:t>om T</a:t>
            </a:r>
            <a:r>
              <a:rPr spc="0" dirty="0"/>
              <a:t>echno</a:t>
            </a:r>
            <a:r>
              <a:rPr spc="-19" dirty="0"/>
              <a:t>logy</a:t>
            </a:r>
          </a:p>
        </p:txBody>
      </p:sp>
      <p:sp>
        <p:nvSpPr>
          <p:cNvPr id="92" name="Shape 92"/>
          <p:cNvSpPr/>
          <p:nvPr/>
        </p:nvSpPr>
        <p:spPr>
          <a:xfrm>
            <a:off x="487934" y="3805943"/>
            <a:ext cx="2694861" cy="769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defRPr sz="2000" spc="-10">
                <a:solidFill>
                  <a:srgbClr val="FFFFFF"/>
                </a:solidFill>
                <a:latin typeface="Open Sans Light"/>
                <a:ea typeface="Open Sans Light"/>
                <a:cs typeface="Open Sans Light"/>
                <a:sym typeface="Open Sans Light"/>
              </a:defRPr>
            </a:pPr>
            <a:r>
              <a:rPr lang="en-US" dirty="0"/>
              <a:t>24 January 2018</a:t>
            </a:r>
            <a:br>
              <a:rPr lang="en-GB" dirty="0"/>
            </a:br>
            <a:endParaRPr lang="en-GB" dirty="0"/>
          </a:p>
          <a:p>
            <a:pPr indent="12700">
              <a:defRPr sz="2000" spc="-10">
                <a:solidFill>
                  <a:srgbClr val="FFFFFF"/>
                </a:solidFill>
                <a:latin typeface="Open Sans Light"/>
                <a:ea typeface="Open Sans Light"/>
                <a:cs typeface="Open Sans Light"/>
                <a:sym typeface="Open Sans Light"/>
              </a:defRPr>
            </a:pPr>
            <a:r>
              <a:rPr lang="en-GB" sz="1000" dirty="0"/>
              <a:t>Private and Confidential</a:t>
            </a:r>
            <a:endParaRPr sz="1000" dirty="0"/>
          </a:p>
        </p:txBody>
      </p:sp>
      <p:pic>
        <p:nvPicPr>
          <p:cNvPr id="93" name="Tern logo White.ai"/>
          <p:cNvPicPr>
            <a:picLocks noChangeAspect="1"/>
          </p:cNvPicPr>
          <p:nvPr/>
        </p:nvPicPr>
        <p:blipFill>
          <a:blip r:embed="rId3">
            <a:extLst/>
          </a:blip>
          <a:stretch>
            <a:fillRect/>
          </a:stretch>
        </p:blipFill>
        <p:spPr>
          <a:xfrm>
            <a:off x="481667" y="452890"/>
            <a:ext cx="1624855" cy="636259"/>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D3E9AE-A906-424D-966B-6770A10EE472}"/>
              </a:ext>
            </a:extLst>
          </p:cNvPr>
          <p:cNvGraphicFramePr>
            <a:graphicFrameLocks noGrp="1"/>
          </p:cNvGraphicFramePr>
          <p:nvPr>
            <p:ph idx="1"/>
            <p:extLst>
              <p:ext uri="{D42A27DB-BD31-4B8C-83A1-F6EECF244321}">
                <p14:modId xmlns:p14="http://schemas.microsoft.com/office/powerpoint/2010/main" val="1360162471"/>
              </p:ext>
            </p:extLst>
          </p:nvPr>
        </p:nvGraphicFramePr>
        <p:xfrm>
          <a:off x="311864" y="1449250"/>
          <a:ext cx="8420100" cy="339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049380B-6325-457D-97FC-F36B6B00C129}"/>
              </a:ext>
            </a:extLst>
          </p:cNvPr>
          <p:cNvSpPr>
            <a:spLocks noGrp="1"/>
          </p:cNvSpPr>
          <p:nvPr>
            <p:ph type="sldNum" sz="quarter" idx="12"/>
          </p:nvPr>
        </p:nvSpPr>
        <p:spPr/>
        <p:txBody>
          <a:bodyPr/>
          <a:lstStyle/>
          <a:p>
            <a:fld id="{86CB4B4D-7CA3-9044-876B-883B54F8677D}" type="slidenum">
              <a:rPr lang="en-US" smtClean="0"/>
              <a:t>10</a:t>
            </a:fld>
            <a:endParaRPr lang="en-US"/>
          </a:p>
        </p:txBody>
      </p:sp>
      <p:sp>
        <p:nvSpPr>
          <p:cNvPr id="4" name="Title 3">
            <a:extLst>
              <a:ext uri="{FF2B5EF4-FFF2-40B4-BE49-F238E27FC236}">
                <a16:creationId xmlns:a16="http://schemas.microsoft.com/office/drawing/2014/main" id="{7A1B6832-3E8F-4C77-A73B-32F94B703322}"/>
              </a:ext>
            </a:extLst>
          </p:cNvPr>
          <p:cNvSpPr>
            <a:spLocks noGrp="1"/>
          </p:cNvSpPr>
          <p:nvPr>
            <p:ph type="title"/>
          </p:nvPr>
        </p:nvSpPr>
        <p:spPr>
          <a:xfrm>
            <a:off x="359569" y="300174"/>
            <a:ext cx="8420100" cy="498598"/>
          </a:xfrm>
        </p:spPr>
        <p:txBody>
          <a:bodyPr/>
          <a:lstStyle/>
          <a:p>
            <a:r>
              <a:rPr lang="en-GB" dirty="0"/>
              <a:t>DA’s Recent Progress</a:t>
            </a:r>
          </a:p>
        </p:txBody>
      </p:sp>
      <p:sp>
        <p:nvSpPr>
          <p:cNvPr id="7" name="Rectangle 6">
            <a:extLst>
              <a:ext uri="{FF2B5EF4-FFF2-40B4-BE49-F238E27FC236}">
                <a16:creationId xmlns:a16="http://schemas.microsoft.com/office/drawing/2014/main" id="{8E9B2F62-C69C-4009-9763-DCA97F5A60A4}"/>
              </a:ext>
            </a:extLst>
          </p:cNvPr>
          <p:cNvSpPr/>
          <p:nvPr/>
        </p:nvSpPr>
        <p:spPr>
          <a:xfrm>
            <a:off x="264160" y="856361"/>
            <a:ext cx="8515509" cy="523220"/>
          </a:xfrm>
          <a:prstGeom prst="rect">
            <a:avLst/>
          </a:prstGeom>
        </p:spPr>
        <p:txBody>
          <a:bodyPr wrap="square">
            <a:spAutoFit/>
          </a:bodyPr>
          <a:lstStyle/>
          <a:p>
            <a:pPr>
              <a:buClr>
                <a:schemeClr val="bg2"/>
              </a:buClr>
            </a:pPr>
            <a:r>
              <a:rPr lang="en-GB" sz="1400" b="1" dirty="0">
                <a:solidFill>
                  <a:schemeClr val="accent2"/>
                </a:solidFill>
              </a:rPr>
              <a:t>DA’s partner network spans IoT platform providers, Certificate Authorities, System Integrators, Device OEMs and Gateways</a:t>
            </a:r>
          </a:p>
        </p:txBody>
      </p:sp>
    </p:spTree>
    <p:extLst>
      <p:ext uri="{BB962C8B-B14F-4D97-AF65-F5344CB8AC3E}">
        <p14:creationId xmlns:p14="http://schemas.microsoft.com/office/powerpoint/2010/main" val="278162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7" y="214024"/>
            <a:ext cx="4364832" cy="886397"/>
          </a:xfrm>
        </p:spPr>
        <p:txBody>
          <a:bodyPr/>
          <a:lstStyle/>
          <a:p>
            <a:r>
              <a:rPr lang="en-US" sz="3200" dirty="0">
                <a:latin typeface="+mn-lt"/>
              </a:rPr>
              <a:t>New Investment: InVMA</a:t>
            </a:r>
          </a:p>
        </p:txBody>
      </p:sp>
      <p:sp>
        <p:nvSpPr>
          <p:cNvPr id="3" name="Content Placeholder 2"/>
          <p:cNvSpPr>
            <a:spLocks noGrp="1"/>
          </p:cNvSpPr>
          <p:nvPr>
            <p:ph idx="1"/>
          </p:nvPr>
        </p:nvSpPr>
        <p:spPr>
          <a:xfrm>
            <a:off x="330877" y="1019782"/>
            <a:ext cx="5387699" cy="3589831"/>
          </a:xfrm>
        </p:spPr>
        <p:txBody>
          <a:bodyPr>
            <a:normAutofit fontScale="92500"/>
          </a:bodyPr>
          <a:lstStyle/>
          <a:p>
            <a:r>
              <a:rPr lang="en-US" sz="1600" dirty="0"/>
              <a:t>Established and growing player in market for IoT enablement </a:t>
            </a:r>
            <a:r>
              <a:rPr lang="mr-IN" sz="1600" dirty="0"/>
              <a:t>–</a:t>
            </a:r>
            <a:r>
              <a:rPr lang="en-US" sz="1600" dirty="0"/>
              <a:t> building applications on leading PTC/ThingWorx platform for industrial and medical verticals</a:t>
            </a:r>
          </a:p>
          <a:p>
            <a:endParaRPr lang="en-US" sz="1600" dirty="0"/>
          </a:p>
          <a:p>
            <a:pPr marL="335756" lvl="1" indent="-335756">
              <a:buClr>
                <a:schemeClr val="bg2"/>
              </a:buClr>
              <a:buFont typeface="Webdings" panose="05030102010509060703" pitchFamily="18" charset="2"/>
              <a:buChar char=""/>
            </a:pPr>
            <a:r>
              <a:rPr lang="en-GB" sz="1200" dirty="0" err="1">
                <a:solidFill>
                  <a:schemeClr val="tx1"/>
                </a:solidFill>
              </a:rPr>
              <a:t>AssetMinder</a:t>
            </a:r>
            <a:r>
              <a:rPr lang="en-GB" sz="1200" dirty="0">
                <a:solidFill>
                  <a:schemeClr val="tx1"/>
                </a:solidFill>
              </a:rPr>
              <a:t>™</a:t>
            </a:r>
            <a:r>
              <a:rPr lang="en-US" sz="1200" dirty="0"/>
              <a:t>, </a:t>
            </a:r>
            <a:r>
              <a:rPr lang="en-GB" sz="1200" dirty="0">
                <a:solidFill>
                  <a:schemeClr val="tx1"/>
                </a:solidFill>
                <a:ea typeface="Calibri" charset="0"/>
                <a:cs typeface="Calibri" charset="0"/>
              </a:rPr>
              <a:t>an automated sensor data collection application for resource monitoring, predictive maintenance and source data collection built on </a:t>
            </a:r>
            <a:r>
              <a:rPr lang="en-GB" sz="1200" dirty="0" err="1">
                <a:solidFill>
                  <a:schemeClr val="tx1"/>
                </a:solidFill>
                <a:ea typeface="Calibri" charset="0"/>
                <a:cs typeface="Calibri" charset="0"/>
              </a:rPr>
              <a:t>Thingworx</a:t>
            </a:r>
            <a:r>
              <a:rPr lang="en-GB" sz="1200" dirty="0">
                <a:solidFill>
                  <a:schemeClr val="tx1"/>
                </a:solidFill>
                <a:ea typeface="Calibri" charset="0"/>
                <a:cs typeface="Calibri" charset="0"/>
              </a:rPr>
              <a:t> Platform </a:t>
            </a:r>
            <a:r>
              <a:rPr lang="en-US" sz="1200" dirty="0"/>
              <a:t>application </a:t>
            </a:r>
          </a:p>
          <a:p>
            <a:pPr marL="335756" lvl="1" indent="-335756">
              <a:buClr>
                <a:schemeClr val="bg2"/>
              </a:buClr>
              <a:buFont typeface="Webdings" panose="05030102010509060703" pitchFamily="18" charset="2"/>
              <a:buChar char=""/>
            </a:pPr>
            <a:endParaRPr lang="en-US" sz="1200" dirty="0"/>
          </a:p>
          <a:p>
            <a:pPr marL="335756" lvl="1" indent="-335756">
              <a:buClr>
                <a:schemeClr val="bg2"/>
              </a:buClr>
              <a:buFont typeface="Webdings" panose="05030102010509060703" pitchFamily="18" charset="2"/>
              <a:buChar char=""/>
            </a:pPr>
            <a:r>
              <a:rPr lang="en-US" sz="1200" dirty="0"/>
              <a:t>Created by InVMA and being sold direct and via resellers</a:t>
            </a:r>
          </a:p>
          <a:p>
            <a:pPr marL="335756" lvl="1" indent="-335756">
              <a:buClr>
                <a:schemeClr val="bg2"/>
              </a:buClr>
              <a:buFont typeface="Webdings" panose="05030102010509060703" pitchFamily="18" charset="2"/>
              <a:buChar char=""/>
            </a:pPr>
            <a:endParaRPr lang="en-US" sz="1200" dirty="0"/>
          </a:p>
          <a:p>
            <a:pPr marL="335756" lvl="1" indent="-335756">
              <a:buClr>
                <a:schemeClr val="bg2"/>
              </a:buClr>
              <a:buFont typeface="Webdings" panose="05030102010509060703" pitchFamily="18" charset="2"/>
              <a:buChar char=""/>
            </a:pPr>
            <a:r>
              <a:rPr lang="en-US" sz="1200" dirty="0">
                <a:latin typeface="Open Sans" panose="020B0606030504020204" pitchFamily="34" charset="0"/>
                <a:ea typeface="Open Sans" panose="020B0606030504020204" pitchFamily="34" charset="0"/>
                <a:cs typeface="Open Sans" panose="020B0606030504020204" pitchFamily="34" charset="0"/>
              </a:rPr>
              <a:t>Strong technical team with product development and implementation skills</a:t>
            </a:r>
          </a:p>
          <a:p>
            <a:pPr marL="335756" lvl="1" indent="-335756">
              <a:buClr>
                <a:schemeClr val="bg2"/>
              </a:buClr>
              <a:buFont typeface="Webdings" panose="05030102010509060703" pitchFamily="18" charset="2"/>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335756" lvl="1" indent="-335756">
              <a:buClr>
                <a:schemeClr val="bg2"/>
              </a:buClr>
              <a:buFont typeface="Webdings" panose="05030102010509060703" pitchFamily="18" charset="2"/>
              <a:buChar char=""/>
            </a:pPr>
            <a:r>
              <a:rPr lang="en-US" sz="1200" dirty="0"/>
              <a:t>Go To Market strategy, direct and via partners. Strategic partner of leading IoT player PTC/</a:t>
            </a:r>
            <a:r>
              <a:rPr lang="en-US" sz="1200" dirty="0" err="1"/>
              <a:t>Thingworx</a:t>
            </a:r>
            <a:endParaRPr lang="en-US" sz="1200" dirty="0"/>
          </a:p>
          <a:p>
            <a:pPr marL="0" lvl="1">
              <a:buClr>
                <a:schemeClr val="bg2"/>
              </a:buClr>
            </a:pPr>
            <a:endParaRPr lang="en-US" sz="1200" dirty="0"/>
          </a:p>
          <a:p>
            <a:r>
              <a:rPr lang="en-US" sz="1600" dirty="0"/>
              <a:t>Management has experience of building a related industrial control systems business InControl Systems Ltd</a:t>
            </a:r>
          </a:p>
        </p:txBody>
      </p:sp>
      <p:sp>
        <p:nvSpPr>
          <p:cNvPr id="4" name="Slide Number Placeholder 3"/>
          <p:cNvSpPr>
            <a:spLocks noGrp="1"/>
          </p:cNvSpPr>
          <p:nvPr>
            <p:ph type="sldNum" sz="quarter" idx="12"/>
          </p:nvPr>
        </p:nvSpPr>
        <p:spPr/>
        <p:txBody>
          <a:bodyPr/>
          <a:lstStyle/>
          <a:p>
            <a:fld id="{86CB4B4D-7CA3-9044-876B-883B54F8677D}" type="slidenum">
              <a:rPr lang="en-US" smtClean="0"/>
              <a:t>11</a:t>
            </a:fld>
            <a:endParaRPr lang="en-US"/>
          </a:p>
        </p:txBody>
      </p:sp>
      <p:grpSp>
        <p:nvGrpSpPr>
          <p:cNvPr id="7" name="Group 6">
            <a:extLst>
              <a:ext uri="{FF2B5EF4-FFF2-40B4-BE49-F238E27FC236}">
                <a16:creationId xmlns:a16="http://schemas.microsoft.com/office/drawing/2014/main" id="{98538143-F098-40A2-9CB0-D502E3D42434}"/>
              </a:ext>
            </a:extLst>
          </p:cNvPr>
          <p:cNvGrpSpPr>
            <a:grpSpLocks noChangeAspect="1"/>
          </p:cNvGrpSpPr>
          <p:nvPr/>
        </p:nvGrpSpPr>
        <p:grpSpPr>
          <a:xfrm>
            <a:off x="5747266" y="482603"/>
            <a:ext cx="2838318" cy="4192894"/>
            <a:chOff x="99537" y="1010385"/>
            <a:chExt cx="3610055" cy="5509337"/>
          </a:xfrm>
        </p:grpSpPr>
        <p:pic>
          <p:nvPicPr>
            <p:cNvPr id="8" name="Picture 7">
              <a:extLst>
                <a:ext uri="{FF2B5EF4-FFF2-40B4-BE49-F238E27FC236}">
                  <a16:creationId xmlns:a16="http://schemas.microsoft.com/office/drawing/2014/main" id="{EB069260-AD1B-4417-BDB9-FC01F4AF5C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537" y="1010385"/>
              <a:ext cx="3610055" cy="5509337"/>
            </a:xfrm>
            <a:prstGeom prst="rect">
              <a:avLst/>
            </a:prstGeom>
          </p:spPr>
        </p:pic>
        <p:sp>
          <p:nvSpPr>
            <p:cNvPr id="9" name="TextBox 8">
              <a:extLst>
                <a:ext uri="{FF2B5EF4-FFF2-40B4-BE49-F238E27FC236}">
                  <a16:creationId xmlns:a16="http://schemas.microsoft.com/office/drawing/2014/main" id="{FFF11DE8-1ADF-40F4-B023-B8FC9E75FEB6}"/>
                </a:ext>
              </a:extLst>
            </p:cNvPr>
            <p:cNvSpPr txBox="1"/>
            <p:nvPr/>
          </p:nvSpPr>
          <p:spPr>
            <a:xfrm>
              <a:off x="363489" y="2816124"/>
              <a:ext cx="2283099" cy="10919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200" dirty="0">
                  <a:solidFill>
                    <a:schemeClr val="bg1"/>
                  </a:solidFill>
                </a:rPr>
                <a:t>Flowrate = 5</a:t>
              </a:r>
            </a:p>
            <a:p>
              <a:r>
                <a:rPr lang="en-US" sz="1200" dirty="0">
                  <a:solidFill>
                    <a:schemeClr val="bg1"/>
                  </a:solidFill>
                </a:rPr>
                <a:t>Mode = 2</a:t>
              </a:r>
            </a:p>
            <a:p>
              <a:r>
                <a:rPr lang="en-US" sz="1200" dirty="0">
                  <a:solidFill>
                    <a:schemeClr val="bg1"/>
                  </a:solidFill>
                </a:rPr>
                <a:t>Location = </a:t>
              </a:r>
              <a:r>
                <a:rPr lang="it-IT" sz="1200" dirty="0">
                  <a:solidFill>
                    <a:schemeClr val="bg1"/>
                  </a:solidFill>
                </a:rPr>
                <a:t>42.3601, 71.0589 °</a:t>
              </a:r>
              <a:endParaRPr lang="en-US" sz="1200" dirty="0">
                <a:solidFill>
                  <a:schemeClr val="bg1"/>
                </a:solidFill>
              </a:endParaRPr>
            </a:p>
          </p:txBody>
        </p:sp>
      </p:grpSp>
      <p:grpSp>
        <p:nvGrpSpPr>
          <p:cNvPr id="10" name="Group 9">
            <a:extLst>
              <a:ext uri="{FF2B5EF4-FFF2-40B4-BE49-F238E27FC236}">
                <a16:creationId xmlns:a16="http://schemas.microsoft.com/office/drawing/2014/main" id="{B7DF600E-69A0-4D55-92CB-DC4D8A499FEA}"/>
              </a:ext>
            </a:extLst>
          </p:cNvPr>
          <p:cNvGrpSpPr/>
          <p:nvPr/>
        </p:nvGrpSpPr>
        <p:grpSpPr>
          <a:xfrm>
            <a:off x="6531803" y="2546208"/>
            <a:ext cx="2177290" cy="2090744"/>
            <a:chOff x="2520617" y="3513812"/>
            <a:chExt cx="2270688" cy="2057936"/>
          </a:xfrm>
        </p:grpSpPr>
        <p:pic>
          <p:nvPicPr>
            <p:cNvPr id="11" name="Picture 10" descr="C:\Users\carlvincent\Desktop\DA-powerpoint-V1\assets\da-protection.png">
              <a:extLst>
                <a:ext uri="{FF2B5EF4-FFF2-40B4-BE49-F238E27FC236}">
                  <a16:creationId xmlns:a16="http://schemas.microsoft.com/office/drawing/2014/main" id="{9CF1BE5D-0CC9-4643-941D-52E658BB65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220" y="3513812"/>
              <a:ext cx="2197085" cy="2057936"/>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1DDD51-AAA8-4E17-9520-63A7BE4697BC}"/>
                </a:ext>
              </a:extLst>
            </p:cNvPr>
            <p:cNvSpPr txBox="1"/>
            <p:nvPr/>
          </p:nvSpPr>
          <p:spPr>
            <a:xfrm>
              <a:off x="2520617" y="4072393"/>
              <a:ext cx="1587700" cy="1181493"/>
            </a:xfrm>
            <a:prstGeom prst="rect">
              <a:avLst/>
            </a:prstGeom>
            <a:solidFill>
              <a:srgbClr val="EF8924"/>
            </a:solidFill>
            <a:ln>
              <a:solidFill>
                <a:srgbClr val="F88130"/>
              </a:solidFill>
            </a:ln>
            <a:effectLst>
              <a:outerShdw blurRad="50800" dist="38100" dir="2700000" algn="tl" rotWithShape="0">
                <a:prstClr val="black">
                  <a:alpha val="40000"/>
                </a:prstClr>
              </a:outerShdw>
            </a:effectLst>
          </p:spPr>
          <p:txBody>
            <a:bodyPr wrap="square" rtlCol="0">
              <a:spAutoFit/>
            </a:bodyPr>
            <a:lstStyle/>
            <a:p>
              <a:r>
                <a:rPr lang="en-US" sz="1200" dirty="0">
                  <a:solidFill>
                    <a:schemeClr val="bg1"/>
                  </a:solidFill>
                </a:rPr>
                <a:t>Flowrate = yIHBhc3Npb24</a:t>
              </a:r>
            </a:p>
            <a:p>
              <a:r>
                <a:rPr lang="en-US" sz="1200" dirty="0">
                  <a:solidFill>
                    <a:schemeClr val="bg1"/>
                  </a:solidFill>
                </a:rPr>
                <a:t>Mode = dDSLsd£dUWFSdY</a:t>
              </a:r>
            </a:p>
            <a:p>
              <a:r>
                <a:rPr lang="en-US" sz="1200" dirty="0">
                  <a:solidFill>
                    <a:schemeClr val="bg1"/>
                  </a:solidFill>
                </a:rPr>
                <a:t>Location = </a:t>
              </a:r>
              <a:r>
                <a:rPr lang="it-IT" sz="1200" dirty="0">
                  <a:solidFill>
                    <a:schemeClr val="bg1"/>
                  </a:solidFill>
                </a:rPr>
                <a:t>WdsOI7&amp;%</a:t>
              </a:r>
              <a:r>
                <a:rPr lang="it-IT" sz="1200" dirty="0" err="1">
                  <a:solidFill>
                    <a:schemeClr val="bg1"/>
                  </a:solidFill>
                </a:rPr>
                <a:t>sIuYs</a:t>
              </a:r>
              <a:endParaRPr lang="en-US" sz="1200" dirty="0">
                <a:solidFill>
                  <a:schemeClr val="bg1"/>
                </a:solidFill>
              </a:endParaRPr>
            </a:p>
          </p:txBody>
        </p:sp>
        <p:pic>
          <p:nvPicPr>
            <p:cNvPr id="13" name="Picture 5" descr="C:\Users\carlvincent\Desktop\DA-powerpoint-V1\assets\da-lock.png">
              <a:extLst>
                <a:ext uri="{FF2B5EF4-FFF2-40B4-BE49-F238E27FC236}">
                  <a16:creationId xmlns:a16="http://schemas.microsoft.com/office/drawing/2014/main" id="{6EE06923-5AA3-4453-9D5A-983E4E2DE3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914" y="4481727"/>
              <a:ext cx="851504" cy="985616"/>
            </a:xfrm>
            <a:prstGeom prst="rect">
              <a:avLst/>
            </a:prstGeom>
            <a:noFill/>
            <a:ln w="25400">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99190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359569" y="960820"/>
            <a:ext cx="8537438" cy="3679498"/>
          </a:xfrm>
        </p:spPr>
        <p:txBody>
          <a:bodyPr>
            <a:normAutofit/>
          </a:bodyPr>
          <a:lstStyle/>
          <a:p>
            <a:pPr marL="342900" indent="-342900">
              <a:buFont typeface="Arial" charset="0"/>
              <a:buChar char="•"/>
            </a:pPr>
            <a:r>
              <a:rPr lang="en-GB" sz="1400" b="1" dirty="0">
                <a:solidFill>
                  <a:schemeClr val="tx1"/>
                </a:solidFill>
                <a:latin typeface="+mn-lt"/>
                <a:ea typeface="Calibri" charset="0"/>
                <a:cs typeface="Calibri" charset="0"/>
              </a:rPr>
              <a:t>£1 million bookings </a:t>
            </a:r>
            <a:r>
              <a:rPr lang="en-GB" sz="1400" dirty="0">
                <a:solidFill>
                  <a:schemeClr val="tx1"/>
                </a:solidFill>
                <a:latin typeface="+mn-lt"/>
                <a:ea typeface="Calibri" charset="0"/>
                <a:cs typeface="Calibri" charset="0"/>
              </a:rPr>
              <a:t>confirmed for 2017 </a:t>
            </a:r>
          </a:p>
          <a:p>
            <a:pPr marL="342900" indent="-342900">
              <a:buFont typeface="Arial" charset="0"/>
              <a:buChar char="•"/>
            </a:pPr>
            <a:endParaRPr lang="en-GB" sz="1400" dirty="0">
              <a:solidFill>
                <a:schemeClr val="tx1"/>
              </a:solidFill>
              <a:latin typeface="+mn-lt"/>
              <a:ea typeface="Calibri" charset="0"/>
              <a:cs typeface="Calibri" charset="0"/>
            </a:endParaRPr>
          </a:p>
          <a:p>
            <a:pPr marL="342900" indent="-342900">
              <a:buFont typeface="Arial" charset="0"/>
              <a:buChar char="•"/>
            </a:pPr>
            <a:r>
              <a:rPr lang="en-GB" sz="1400" dirty="0">
                <a:solidFill>
                  <a:schemeClr val="tx1"/>
                </a:solidFill>
                <a:latin typeface="+mn-lt"/>
              </a:rPr>
              <a:t>Since Tern investment, InVMA has </a:t>
            </a:r>
            <a:r>
              <a:rPr lang="en-GB" sz="1400" b="1" dirty="0">
                <a:solidFill>
                  <a:schemeClr val="tx1"/>
                </a:solidFill>
                <a:latin typeface="+mn-lt"/>
              </a:rPr>
              <a:t>secured new customers</a:t>
            </a:r>
            <a:r>
              <a:rPr lang="en-GB" sz="1400" dirty="0">
                <a:solidFill>
                  <a:schemeClr val="tx1"/>
                </a:solidFill>
                <a:latin typeface="+mn-lt"/>
              </a:rPr>
              <a:t> in OEM, Oil and Gas, Asset Rental and Manufacturing markets</a:t>
            </a:r>
          </a:p>
          <a:p>
            <a:pPr marL="342900" indent="-342900">
              <a:buFont typeface="Arial" charset="0"/>
              <a:buChar char="•"/>
            </a:pPr>
            <a:endParaRPr lang="en-GB" sz="1400" dirty="0">
              <a:solidFill>
                <a:schemeClr val="tx1"/>
              </a:solidFill>
              <a:latin typeface="+mn-lt"/>
            </a:endParaRPr>
          </a:p>
          <a:p>
            <a:pPr marL="342900" indent="-342900">
              <a:buFont typeface="Arial" charset="0"/>
              <a:buChar char="•"/>
            </a:pPr>
            <a:r>
              <a:rPr lang="en-GB" sz="1400" b="1" dirty="0">
                <a:solidFill>
                  <a:schemeClr val="tx1"/>
                </a:solidFill>
                <a:latin typeface="+mn-lt"/>
              </a:rPr>
              <a:t>Key contract wins</a:t>
            </a:r>
            <a:r>
              <a:rPr lang="en-GB" sz="1400" dirty="0">
                <a:solidFill>
                  <a:schemeClr val="tx1"/>
                </a:solidFill>
                <a:latin typeface="+mn-lt"/>
              </a:rPr>
              <a:t>: UK/International Airport, Howden Process Compressors, MSE Hiller, MEMS, GCE</a:t>
            </a:r>
          </a:p>
          <a:p>
            <a:pPr marL="342900" indent="-342900">
              <a:buFont typeface="Arial" charset="0"/>
              <a:buChar char="•"/>
            </a:pPr>
            <a:endParaRPr lang="en-GB" sz="1400" dirty="0">
              <a:solidFill>
                <a:schemeClr val="tx1"/>
              </a:solidFill>
              <a:latin typeface="+mn-lt"/>
            </a:endParaRPr>
          </a:p>
          <a:p>
            <a:pPr marL="342900" indent="-342900">
              <a:buFont typeface="Arial" charset="0"/>
              <a:buChar char="•"/>
            </a:pPr>
            <a:r>
              <a:rPr lang="en-GB" sz="1400" b="1" dirty="0">
                <a:solidFill>
                  <a:schemeClr val="tx1"/>
                </a:solidFill>
                <a:latin typeface="+mn-lt"/>
              </a:rPr>
              <a:t>Team expansion underway: </a:t>
            </a:r>
            <a:r>
              <a:rPr lang="en-GB" sz="1400" dirty="0">
                <a:solidFill>
                  <a:schemeClr val="tx1"/>
                </a:solidFill>
                <a:latin typeface="+mn-lt"/>
              </a:rPr>
              <a:t>Two experienced sales managers now in place</a:t>
            </a:r>
          </a:p>
          <a:p>
            <a:pPr marL="342900" indent="-342900">
              <a:buFont typeface="Arial" charset="0"/>
              <a:buChar char="•"/>
            </a:pPr>
            <a:endParaRPr lang="en-GB" sz="1400" dirty="0">
              <a:solidFill>
                <a:schemeClr val="tx1"/>
              </a:solidFill>
              <a:latin typeface="+mn-lt"/>
            </a:endParaRPr>
          </a:p>
          <a:p>
            <a:pPr marL="342900" indent="-342900">
              <a:buFont typeface="Arial" charset="0"/>
              <a:buChar char="•"/>
            </a:pPr>
            <a:r>
              <a:rPr lang="en-GB" sz="1400" dirty="0">
                <a:solidFill>
                  <a:schemeClr val="tx1"/>
                </a:solidFill>
                <a:latin typeface="+mn-lt"/>
              </a:rPr>
              <a:t>In September 2017, InVMA launched its new product, </a:t>
            </a:r>
            <a:r>
              <a:rPr lang="en-GB" sz="1400" dirty="0" err="1">
                <a:solidFill>
                  <a:schemeClr val="tx1"/>
                </a:solidFill>
              </a:rPr>
              <a:t>AssetMinder</a:t>
            </a:r>
            <a:r>
              <a:rPr lang="en-GB" sz="1400" dirty="0">
                <a:solidFill>
                  <a:schemeClr val="tx1"/>
                </a:solidFill>
              </a:rPr>
              <a:t>™</a:t>
            </a:r>
            <a:r>
              <a:rPr lang="en-GB" sz="1400" dirty="0">
                <a:solidFill>
                  <a:schemeClr val="tx1"/>
                </a:solidFill>
                <a:latin typeface="+mn-lt"/>
              </a:rPr>
              <a:t>, which delivers real-time insights from remote and unmanned equipment and integrates Device Authority's </a:t>
            </a:r>
            <a:r>
              <a:rPr lang="en-GB" sz="1400" dirty="0" err="1">
                <a:solidFill>
                  <a:schemeClr val="tx1"/>
                </a:solidFill>
                <a:latin typeface="+mn-lt"/>
              </a:rPr>
              <a:t>KeyScaler</a:t>
            </a:r>
            <a:endParaRPr lang="en-GB" sz="1400" dirty="0">
              <a:solidFill>
                <a:schemeClr val="tx1"/>
              </a:solidFill>
              <a:latin typeface="+mn-lt"/>
            </a:endParaRPr>
          </a:p>
          <a:p>
            <a:pPr marL="342900" indent="-342900">
              <a:buFont typeface="Arial" charset="0"/>
              <a:buChar char="•"/>
            </a:pPr>
            <a:endParaRPr lang="en-GB" sz="1400" dirty="0">
              <a:solidFill>
                <a:schemeClr val="tx1"/>
              </a:solidFill>
              <a:latin typeface="+mn-lt"/>
            </a:endParaRPr>
          </a:p>
          <a:p>
            <a:pPr marL="342900" indent="-342900">
              <a:buFont typeface="Arial" charset="0"/>
              <a:buChar char="•"/>
            </a:pPr>
            <a:r>
              <a:rPr lang="en-GB" sz="1400" dirty="0">
                <a:solidFill>
                  <a:schemeClr val="tx1"/>
                </a:solidFill>
                <a:latin typeface="+mn-lt"/>
              </a:rPr>
              <a:t>Secured </a:t>
            </a:r>
            <a:r>
              <a:rPr lang="en-GB" sz="1400" dirty="0" err="1">
                <a:solidFill>
                  <a:schemeClr val="tx1"/>
                </a:solidFill>
                <a:latin typeface="+mn-lt"/>
              </a:rPr>
              <a:t>Gitex</a:t>
            </a:r>
            <a:r>
              <a:rPr lang="en-GB" sz="1400" dirty="0">
                <a:solidFill>
                  <a:schemeClr val="tx1"/>
                </a:solidFill>
                <a:latin typeface="+mn-lt"/>
              </a:rPr>
              <a:t> 2018 as an Etisalat IoT Partner targeting the UAE &amp; GCC countries</a:t>
            </a:r>
          </a:p>
          <a:p>
            <a:pPr marL="342900" indent="-342900">
              <a:buFont typeface="Arial" charset="0"/>
              <a:buChar char="•"/>
            </a:pPr>
            <a:endParaRPr lang="en-GB" sz="1400" dirty="0">
              <a:solidFill>
                <a:schemeClr val="tx1"/>
              </a:solidFill>
              <a:latin typeface="+mn-lt"/>
            </a:endParaRPr>
          </a:p>
          <a:p>
            <a:pPr marL="342900" indent="-342900">
              <a:buFont typeface="Arial" charset="0"/>
              <a:buChar char="•"/>
            </a:pPr>
            <a:r>
              <a:rPr lang="en-GB" sz="1400" dirty="0" err="1">
                <a:solidFill>
                  <a:schemeClr val="tx1"/>
                </a:solidFill>
                <a:latin typeface="+mn-lt"/>
              </a:rPr>
              <a:t>AssetMinder</a:t>
            </a:r>
            <a:r>
              <a:rPr lang="en-GB" sz="1400" dirty="0">
                <a:solidFill>
                  <a:schemeClr val="tx1"/>
                </a:solidFill>
                <a:latin typeface="+mn-lt"/>
              </a:rPr>
              <a:t>™ is deployed in Etisalat’s Innovation Centre in the UAE</a:t>
            </a:r>
          </a:p>
          <a:p>
            <a:pPr marL="342900" indent="-342900">
              <a:buFont typeface="Arial" charset="0"/>
              <a:buChar char="•"/>
            </a:pPr>
            <a:endParaRPr lang="en-GB" sz="1400" dirty="0">
              <a:solidFill>
                <a:schemeClr val="tx1"/>
              </a:solidFill>
              <a:latin typeface="+mn-lt"/>
            </a:endParaRPr>
          </a:p>
          <a:p>
            <a:pPr marL="0" indent="0">
              <a:spcBef>
                <a:spcPts val="0"/>
              </a:spcBef>
              <a:buNone/>
            </a:pPr>
            <a:endParaRPr lang="en-GB" sz="3200" dirty="0">
              <a:latin typeface="Calibri" charset="0"/>
              <a:ea typeface="Calibri" charset="0"/>
              <a:cs typeface="Calibri" charset="0"/>
            </a:endParaRPr>
          </a:p>
        </p:txBody>
      </p:sp>
      <p:sp>
        <p:nvSpPr>
          <p:cNvPr id="4" name="Title 3"/>
          <p:cNvSpPr>
            <a:spLocks noGrp="1"/>
          </p:cNvSpPr>
          <p:nvPr>
            <p:ph type="title"/>
          </p:nvPr>
        </p:nvSpPr>
        <p:spPr>
          <a:xfrm>
            <a:off x="359569" y="300174"/>
            <a:ext cx="8420100" cy="498598"/>
          </a:xfrm>
        </p:spPr>
        <p:txBody>
          <a:bodyPr/>
          <a:lstStyle/>
          <a:p>
            <a:r>
              <a:rPr lang="en-US" dirty="0" err="1"/>
              <a:t>InVMA</a:t>
            </a:r>
            <a:r>
              <a:rPr lang="en-US" dirty="0"/>
              <a:t>: </a:t>
            </a:r>
            <a:r>
              <a:rPr lang="en-GB" dirty="0">
                <a:latin typeface="+mn-lt"/>
              </a:rPr>
              <a:t>2017 Highlights</a:t>
            </a:r>
            <a:endParaRPr lang="en-US" dirty="0">
              <a:latin typeface="+mn-lt"/>
            </a:endParaRPr>
          </a:p>
        </p:txBody>
      </p:sp>
      <p:sp>
        <p:nvSpPr>
          <p:cNvPr id="10" name="Rectangle 9">
            <a:hlinkClick r:id="" action="ppaction://noaction"/>
          </p:cNvPr>
          <p:cNvSpPr/>
          <p:nvPr/>
        </p:nvSpPr>
        <p:spPr>
          <a:xfrm>
            <a:off x="3671076" y="4572094"/>
            <a:ext cx="1881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3">
            <a:extLst>
              <a:ext uri="{FF2B5EF4-FFF2-40B4-BE49-F238E27FC236}">
                <a16:creationId xmlns:a16="http://schemas.microsoft.com/office/drawing/2014/main" id="{5D1EEAE1-DE73-4713-A7EF-C4674DD03C3E}"/>
              </a:ext>
            </a:extLst>
          </p:cNvPr>
          <p:cNvSpPr>
            <a:spLocks noGrp="1"/>
          </p:cNvSpPr>
          <p:nvPr>
            <p:ph type="sldNum" sz="quarter" idx="12"/>
          </p:nvPr>
        </p:nvSpPr>
        <p:spPr>
          <a:xfrm>
            <a:off x="8302613" y="4636952"/>
            <a:ext cx="477056" cy="273844"/>
          </a:xfrm>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397080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343325" y="937895"/>
            <a:ext cx="8537438" cy="3197598"/>
          </a:xfrm>
        </p:spPr>
        <p:txBody>
          <a:bodyPr>
            <a:normAutofit fontScale="77500" lnSpcReduction="20000"/>
          </a:bodyPr>
          <a:lstStyle/>
          <a:p>
            <a:pPr>
              <a:lnSpc>
                <a:spcPct val="110000"/>
              </a:lnSpc>
              <a:buFont typeface="Wingdings" panose="05000000000000000000" pitchFamily="2" charset="2"/>
              <a:buChar char="Ø"/>
            </a:pPr>
            <a:endParaRPr lang="en-GB" sz="1600" dirty="0">
              <a:solidFill>
                <a:schemeClr val="accent2"/>
              </a:solidFill>
            </a:endParaRPr>
          </a:p>
          <a:p>
            <a:pPr marL="0" indent="0" algn="l">
              <a:lnSpc>
                <a:spcPct val="110000"/>
              </a:lnSpc>
              <a:buNone/>
            </a:pPr>
            <a:r>
              <a:rPr lang="en-GB" sz="1900" b="1" dirty="0">
                <a:solidFill>
                  <a:schemeClr val="accent2"/>
                </a:solidFill>
                <a:latin typeface="+mn-lt"/>
                <a:ea typeface="Calibri" charset="0"/>
                <a:cs typeface="Calibri" charset="0"/>
              </a:rPr>
              <a:t>A profitable UK company developing a p</a:t>
            </a:r>
            <a:r>
              <a:rPr lang="en-GB" sz="1900" b="1" dirty="0">
                <a:latin typeface="+mn-lt"/>
              </a:rPr>
              <a:t>ortfolio of EU and UK funded research and development projects</a:t>
            </a:r>
          </a:p>
          <a:p>
            <a:pPr algn="l">
              <a:lnSpc>
                <a:spcPct val="110000"/>
              </a:lnSpc>
              <a:buFont typeface="Wingdings" panose="05000000000000000000" pitchFamily="2" charset="2"/>
              <a:buChar char="Ø"/>
            </a:pPr>
            <a:endParaRPr lang="en-GB" sz="1900" dirty="0">
              <a:solidFill>
                <a:schemeClr val="accent2"/>
              </a:solidFill>
              <a:latin typeface="+mn-lt"/>
              <a:ea typeface="Calibri" charset="0"/>
              <a:cs typeface="Calibri" charset="0"/>
            </a:endParaRPr>
          </a:p>
          <a:p>
            <a:pPr>
              <a:lnSpc>
                <a:spcPct val="110000"/>
              </a:lnSpc>
              <a:buFont typeface="Wingdings" panose="05000000000000000000" pitchFamily="2" charset="2"/>
              <a:buChar char="Ø"/>
            </a:pPr>
            <a:r>
              <a:rPr lang="en-GB" sz="1900" dirty="0">
                <a:solidFill>
                  <a:schemeClr val="accent2"/>
                </a:solidFill>
                <a:latin typeface="+mn-lt"/>
                <a:ea typeface="Calibri" charset="0"/>
                <a:cs typeface="Calibri" charset="0"/>
              </a:rPr>
              <a:t>Spin-off from Flexiant</a:t>
            </a:r>
          </a:p>
          <a:p>
            <a:pPr>
              <a:lnSpc>
                <a:spcPct val="110000"/>
              </a:lnSpc>
              <a:buFont typeface="Wingdings" panose="05000000000000000000" pitchFamily="2" charset="2"/>
              <a:buChar char="Ø"/>
            </a:pPr>
            <a:endParaRPr lang="en-GB" sz="1900" dirty="0">
              <a:solidFill>
                <a:schemeClr val="accent2"/>
              </a:solidFill>
              <a:latin typeface="+mn-lt"/>
              <a:ea typeface="Calibri" charset="0"/>
              <a:cs typeface="Calibri" charset="0"/>
            </a:endParaRPr>
          </a:p>
          <a:p>
            <a:pPr lvl="1">
              <a:lnSpc>
                <a:spcPct val="110000"/>
              </a:lnSpc>
              <a:buFont typeface="Wingdings" panose="05000000000000000000" pitchFamily="2" charset="2"/>
              <a:buChar char="Ø"/>
            </a:pPr>
            <a:r>
              <a:rPr lang="en-GB" sz="1600" dirty="0">
                <a:solidFill>
                  <a:schemeClr val="accent2"/>
                </a:solidFill>
                <a:ea typeface="Calibri" charset="0"/>
                <a:cs typeface="Calibri" charset="0"/>
              </a:rPr>
              <a:t>100% owned by Tern with Tern directors serving as Chairman and as director</a:t>
            </a:r>
          </a:p>
          <a:p>
            <a:pPr marL="342900" lvl="1" indent="0">
              <a:lnSpc>
                <a:spcPct val="110000"/>
              </a:lnSpc>
              <a:buNone/>
            </a:pPr>
            <a:endParaRPr lang="en-GB" sz="1600" dirty="0">
              <a:solidFill>
                <a:schemeClr val="accent2"/>
              </a:solidFill>
              <a:ea typeface="Calibri" charset="0"/>
              <a:cs typeface="Calibri" charset="0"/>
            </a:endParaRPr>
          </a:p>
          <a:p>
            <a:pPr lvl="1">
              <a:lnSpc>
                <a:spcPct val="110000"/>
              </a:lnSpc>
              <a:buFont typeface="Wingdings" panose="05000000000000000000" pitchFamily="2" charset="2"/>
              <a:buChar char="Ø"/>
            </a:pPr>
            <a:r>
              <a:rPr lang="en-GB" sz="1600" dirty="0">
                <a:solidFill>
                  <a:schemeClr val="accent2"/>
                </a:solidFill>
                <a:ea typeface="Calibri" charset="0"/>
                <a:cs typeface="Calibri" charset="0"/>
              </a:rPr>
              <a:t>Mission to provide development resources, research grant work and funding for Tern and its portfolio companies</a:t>
            </a:r>
          </a:p>
          <a:p>
            <a:pPr>
              <a:lnSpc>
                <a:spcPct val="110000"/>
              </a:lnSpc>
              <a:buFont typeface="Wingdings" panose="05000000000000000000" pitchFamily="2" charset="2"/>
              <a:buChar char="Ø"/>
            </a:pPr>
            <a:endParaRPr lang="en-GB" sz="1900" dirty="0">
              <a:solidFill>
                <a:schemeClr val="accent2"/>
              </a:solidFill>
              <a:latin typeface="+mn-lt"/>
              <a:ea typeface="Calibri" charset="0"/>
              <a:cs typeface="Calibri" charset="0"/>
            </a:endParaRPr>
          </a:p>
          <a:p>
            <a:pPr>
              <a:lnSpc>
                <a:spcPct val="110000"/>
              </a:lnSpc>
              <a:buFont typeface="Wingdings" panose="05000000000000000000" pitchFamily="2" charset="2"/>
              <a:buChar char="Ø"/>
            </a:pPr>
            <a:r>
              <a:rPr lang="en-GB" sz="1900" dirty="0">
                <a:solidFill>
                  <a:schemeClr val="accent2"/>
                </a:solidFill>
                <a:latin typeface="+mn-lt"/>
                <a:ea typeface="Calibri" charset="0"/>
                <a:cs typeface="Calibri" charset="0"/>
              </a:rPr>
              <a:t>Original work focused on Horizon 2020 grants, now expanded to also include Innovate UK grants and other government funding sources</a:t>
            </a:r>
          </a:p>
          <a:p>
            <a:pPr marL="333375" lvl="1" indent="0">
              <a:lnSpc>
                <a:spcPct val="110000"/>
              </a:lnSpc>
              <a:buNone/>
            </a:pPr>
            <a:endParaRPr lang="en-GB" dirty="0">
              <a:solidFill>
                <a:schemeClr val="accent2"/>
              </a:solidFill>
              <a:ea typeface="Calibri" charset="0"/>
              <a:cs typeface="Calibri" charset="0"/>
            </a:endParaRPr>
          </a:p>
          <a:p>
            <a:pPr>
              <a:lnSpc>
                <a:spcPct val="110000"/>
              </a:lnSpc>
              <a:buFont typeface="Wingdings" panose="05000000000000000000" pitchFamily="2" charset="2"/>
              <a:buChar char="Ø"/>
            </a:pPr>
            <a:r>
              <a:rPr lang="en-GB" sz="2100" dirty="0"/>
              <a:t>Vehicle used to acquire 90% of Wyld Research, a company providing mesh networking</a:t>
            </a:r>
          </a:p>
          <a:p>
            <a:pPr>
              <a:lnSpc>
                <a:spcPct val="110000"/>
              </a:lnSpc>
              <a:buFont typeface="Wingdings" panose="05000000000000000000" pitchFamily="2" charset="2"/>
              <a:buChar char="Ø"/>
            </a:pPr>
            <a:endParaRPr lang="en-GB" dirty="0"/>
          </a:p>
          <a:p>
            <a:pPr marL="630238" lvl="1" indent="-287338">
              <a:lnSpc>
                <a:spcPct val="110000"/>
              </a:lnSpc>
              <a:buFont typeface="Wingdings" panose="05000000000000000000" pitchFamily="2" charset="2"/>
              <a:buChar char="Ø"/>
            </a:pPr>
            <a:endParaRPr lang="en-US" sz="1800" dirty="0"/>
          </a:p>
          <a:p>
            <a:pPr>
              <a:lnSpc>
                <a:spcPct val="110000"/>
              </a:lnSpc>
              <a:buFont typeface="Wingdings" panose="05000000000000000000" pitchFamily="2" charset="2"/>
              <a:buChar char="Ø"/>
            </a:pPr>
            <a:endParaRPr lang="en-GB" dirty="0"/>
          </a:p>
          <a:p>
            <a:pPr marL="333375" lvl="1" indent="0">
              <a:lnSpc>
                <a:spcPct val="110000"/>
              </a:lnSpc>
              <a:buNone/>
            </a:pPr>
            <a:endParaRPr lang="en-GB" dirty="0">
              <a:solidFill>
                <a:schemeClr val="accent2"/>
              </a:solidFill>
              <a:ea typeface="Calibri" charset="0"/>
              <a:cs typeface="Calibri" charset="0"/>
            </a:endParaRPr>
          </a:p>
          <a:p>
            <a:pPr marL="590550" lvl="1" indent="-257175">
              <a:lnSpc>
                <a:spcPct val="110000"/>
              </a:lnSpc>
              <a:buFont typeface="Arial" charset="0"/>
              <a:buChar char="•"/>
            </a:pPr>
            <a:endParaRPr lang="en-GB" dirty="0">
              <a:solidFill>
                <a:schemeClr val="tx1"/>
              </a:solidFill>
              <a:latin typeface="+mn-lt"/>
              <a:ea typeface="Calibri" charset="0"/>
              <a:cs typeface="Calibri" charset="0"/>
            </a:endParaRPr>
          </a:p>
        </p:txBody>
      </p:sp>
      <p:sp>
        <p:nvSpPr>
          <p:cNvPr id="4" name="Title 3"/>
          <p:cNvSpPr>
            <a:spLocks noGrp="1"/>
          </p:cNvSpPr>
          <p:nvPr>
            <p:ph type="title"/>
          </p:nvPr>
        </p:nvSpPr>
        <p:spPr>
          <a:xfrm>
            <a:off x="359569" y="295558"/>
            <a:ext cx="8420100" cy="507831"/>
          </a:xfrm>
        </p:spPr>
        <p:txBody>
          <a:bodyPr/>
          <a:lstStyle/>
          <a:p>
            <a:r>
              <a:rPr lang="en-GB" dirty="0" err="1">
                <a:solidFill>
                  <a:schemeClr val="accent6">
                    <a:lumMod val="50000"/>
                    <a:lumOff val="50000"/>
                  </a:schemeClr>
                </a:solidFill>
                <a:latin typeface="+mn-lt"/>
              </a:rPr>
              <a:t>flexiOPS</a:t>
            </a:r>
            <a:r>
              <a:rPr lang="en-GB" dirty="0">
                <a:solidFill>
                  <a:schemeClr val="accent6">
                    <a:lumMod val="50000"/>
                    <a:lumOff val="50000"/>
                  </a:schemeClr>
                </a:solidFill>
                <a:latin typeface="+mn-lt"/>
              </a:rPr>
              <a:t> at a Glance</a:t>
            </a:r>
            <a:endParaRPr lang="en-US" dirty="0">
              <a:solidFill>
                <a:schemeClr val="accent6">
                  <a:lumMod val="50000"/>
                  <a:lumOff val="50000"/>
                </a:schemeClr>
              </a:solidFill>
              <a:latin typeface="+mn-lt"/>
            </a:endParaRPr>
          </a:p>
        </p:txBody>
      </p:sp>
      <p:sp>
        <p:nvSpPr>
          <p:cNvPr id="10" name="Rectangle 9">
            <a:hlinkClick r:id="" action="ppaction://noaction"/>
          </p:cNvPr>
          <p:cNvSpPr/>
          <p:nvPr/>
        </p:nvSpPr>
        <p:spPr>
          <a:xfrm>
            <a:off x="3671076" y="4572094"/>
            <a:ext cx="1881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3">
            <a:extLst>
              <a:ext uri="{FF2B5EF4-FFF2-40B4-BE49-F238E27FC236}">
                <a16:creationId xmlns:a16="http://schemas.microsoft.com/office/drawing/2014/main" id="{5B9D3932-9F68-48FA-9218-3C93EE045060}"/>
              </a:ext>
            </a:extLst>
          </p:cNvPr>
          <p:cNvSpPr>
            <a:spLocks noGrp="1"/>
          </p:cNvSpPr>
          <p:nvPr>
            <p:ph type="sldNum" sz="quarter" idx="12"/>
          </p:nvPr>
        </p:nvSpPr>
        <p:spPr>
          <a:xfrm>
            <a:off x="8302613" y="4636952"/>
            <a:ext cx="477056" cy="273844"/>
          </a:xfrm>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38169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8DBC05-A059-1545-8A25-7A0AA7243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035" y="1973723"/>
            <a:ext cx="2853421" cy="3120735"/>
          </a:xfrm>
          <a:prstGeom prst="rect">
            <a:avLst/>
          </a:prstGeom>
        </p:spPr>
      </p:pic>
      <p:sp>
        <p:nvSpPr>
          <p:cNvPr id="2" name="Title 1"/>
          <p:cNvSpPr>
            <a:spLocks noGrp="1"/>
          </p:cNvSpPr>
          <p:nvPr>
            <p:ph type="title"/>
          </p:nvPr>
        </p:nvSpPr>
        <p:spPr>
          <a:xfrm>
            <a:off x="209216" y="125721"/>
            <a:ext cx="6670659" cy="886397"/>
          </a:xfrm>
        </p:spPr>
        <p:txBody>
          <a:bodyPr/>
          <a:lstStyle/>
          <a:p>
            <a:r>
              <a:rPr lang="en-GB" sz="3200" dirty="0">
                <a:latin typeface="+mn-lt"/>
              </a:rPr>
              <a:t>New Investment</a:t>
            </a:r>
            <a:r>
              <a:rPr lang="en-US" sz="3200" dirty="0">
                <a:latin typeface="+mn-lt"/>
              </a:rPr>
              <a:t>: Wyld Technologies</a:t>
            </a:r>
          </a:p>
        </p:txBody>
      </p:sp>
      <p:sp>
        <p:nvSpPr>
          <p:cNvPr id="3" name="Content Placeholder 2"/>
          <p:cNvSpPr>
            <a:spLocks noGrp="1"/>
          </p:cNvSpPr>
          <p:nvPr>
            <p:ph idx="1"/>
          </p:nvPr>
        </p:nvSpPr>
        <p:spPr>
          <a:xfrm>
            <a:off x="337415" y="1000500"/>
            <a:ext cx="4613462" cy="3104664"/>
          </a:xfrm>
        </p:spPr>
        <p:txBody>
          <a:bodyPr>
            <a:normAutofit fontScale="92500"/>
          </a:bodyPr>
          <a:lstStyle/>
          <a:p>
            <a:pPr marL="285750" indent="-285750">
              <a:lnSpc>
                <a:spcPct val="120000"/>
              </a:lnSpc>
              <a:buFont typeface="Wingdings" pitchFamily="2" charset="2"/>
              <a:buChar char="Ø"/>
            </a:pPr>
            <a:r>
              <a:rPr lang="en-US" sz="1400" dirty="0"/>
              <a:t>Tern purchased the assets of </a:t>
            </a:r>
            <a:r>
              <a:rPr lang="en-US" sz="1400" dirty="0" err="1"/>
              <a:t>Wyld</a:t>
            </a:r>
            <a:r>
              <a:rPr lang="en-US" sz="1400" dirty="0"/>
              <a:t> Technologies, a mesh networking company,  in Sept 2017</a:t>
            </a:r>
          </a:p>
          <a:p>
            <a:pPr marL="628650" lvl="1" indent="-285750" algn="l">
              <a:lnSpc>
                <a:spcPct val="120000"/>
              </a:lnSpc>
              <a:buFont typeface="Wingdings" pitchFamily="2" charset="2"/>
              <a:buChar char="Ø"/>
            </a:pPr>
            <a:r>
              <a:rPr lang="en-GB" sz="1200" dirty="0"/>
              <a:t>Wyld Mesh platform is a hybrid mobile ad hoc personal networks combined with OTT Internet streaming, a resilient network topology adding an entirely new dimension to push notifications, streaming data and media</a:t>
            </a:r>
          </a:p>
          <a:p>
            <a:pPr marL="628650" lvl="1" indent="-285750" algn="l">
              <a:lnSpc>
                <a:spcPct val="120000"/>
              </a:lnSpc>
              <a:buFont typeface="Wingdings" pitchFamily="2" charset="2"/>
              <a:buChar char="Ø"/>
            </a:pPr>
            <a:endParaRPr lang="en-GB" sz="1200" dirty="0"/>
          </a:p>
          <a:p>
            <a:pPr marL="628650" lvl="1" indent="-285750" algn="l">
              <a:lnSpc>
                <a:spcPct val="120000"/>
              </a:lnSpc>
              <a:buFont typeface="Wingdings" pitchFamily="2" charset="2"/>
              <a:buChar char="Ø"/>
            </a:pPr>
            <a:r>
              <a:rPr lang="en-US" sz="1200" dirty="0"/>
              <a:t>The predecessor company Wyld Research worked on programs with London Underground, developing next-generation mobile &amp; emergency communications prototypes</a:t>
            </a:r>
          </a:p>
          <a:p>
            <a:pPr marL="628650" lvl="1" indent="-285750" algn="l">
              <a:lnSpc>
                <a:spcPct val="120000"/>
              </a:lnSpc>
              <a:buFont typeface="Wingdings" pitchFamily="2" charset="2"/>
              <a:buChar char="Ø"/>
            </a:pPr>
            <a:endParaRPr lang="en-US" sz="1200" dirty="0"/>
          </a:p>
          <a:p>
            <a:pPr marL="285750" indent="-285750">
              <a:lnSpc>
                <a:spcPct val="120000"/>
              </a:lnSpc>
              <a:buFont typeface="Wingdings" pitchFamily="2" charset="2"/>
              <a:buChar char="Ø"/>
            </a:pPr>
            <a:r>
              <a:rPr lang="en-US" sz="1400" dirty="0"/>
              <a:t>Management has experience developing innovative applications and has built a</a:t>
            </a:r>
            <a:r>
              <a:rPr lang="en-GB" sz="1400" dirty="0"/>
              <a:t> strong and diverse technical product development team since the acquisition</a:t>
            </a:r>
          </a:p>
        </p:txBody>
      </p:sp>
      <p:pic>
        <p:nvPicPr>
          <p:cNvPr id="6" name="Picture 5">
            <a:extLst>
              <a:ext uri="{FF2B5EF4-FFF2-40B4-BE49-F238E27FC236}">
                <a16:creationId xmlns:a16="http://schemas.microsoft.com/office/drawing/2014/main" id="{858F037F-5AC4-4048-8FF7-FB6315858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9875" y="568919"/>
            <a:ext cx="3102820" cy="3023767"/>
          </a:xfrm>
          <a:prstGeom prst="rect">
            <a:avLst/>
          </a:prstGeom>
        </p:spPr>
      </p:pic>
      <p:pic>
        <p:nvPicPr>
          <p:cNvPr id="15" name="Picture 14">
            <a:extLst>
              <a:ext uri="{FF2B5EF4-FFF2-40B4-BE49-F238E27FC236}">
                <a16:creationId xmlns:a16="http://schemas.microsoft.com/office/drawing/2014/main" id="{4735740F-86E1-4741-8716-07440C2FFD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487" y="1000500"/>
            <a:ext cx="1032352" cy="2023267"/>
          </a:xfrm>
          <a:prstGeom prst="rect">
            <a:avLst/>
          </a:prstGeom>
        </p:spPr>
      </p:pic>
      <p:sp>
        <p:nvSpPr>
          <p:cNvPr id="5" name="Rectangle 4">
            <a:extLst>
              <a:ext uri="{FF2B5EF4-FFF2-40B4-BE49-F238E27FC236}">
                <a16:creationId xmlns:a16="http://schemas.microsoft.com/office/drawing/2014/main" id="{302E0F97-B516-5D49-8CE8-A5BB4EB3FD15}"/>
              </a:ext>
            </a:extLst>
          </p:cNvPr>
          <p:cNvSpPr/>
          <p:nvPr/>
        </p:nvSpPr>
        <p:spPr>
          <a:xfrm>
            <a:off x="7962563" y="1432290"/>
            <a:ext cx="340050" cy="56645"/>
          </a:xfrm>
          <a:prstGeom prst="rect">
            <a:avLst/>
          </a:prstGeom>
        </p:spPr>
        <p:txBody>
          <a:bodyPr wrap="square" rtlCol="0" anchor="ctr">
            <a:spAutoFit/>
          </a:bodyPr>
          <a:lstStyle/>
          <a:p>
            <a:pPr marR="5080" indent="12700" algn="ctr">
              <a:lnSpc>
                <a:spcPts val="1600"/>
              </a:lnSpc>
            </a:pPr>
            <a:endParaRPr lang="en-US" sz="1600" spc="-8" dirty="0">
              <a:latin typeface="Open Sans Light"/>
              <a:ea typeface="Open Sans Light"/>
              <a:cs typeface="Open Sans Light"/>
              <a:sym typeface="Open Sans Light"/>
            </a:endParaRPr>
          </a:p>
        </p:txBody>
      </p:sp>
      <p:sp>
        <p:nvSpPr>
          <p:cNvPr id="7" name="Rectangle 6">
            <a:extLst>
              <a:ext uri="{FF2B5EF4-FFF2-40B4-BE49-F238E27FC236}">
                <a16:creationId xmlns:a16="http://schemas.microsoft.com/office/drawing/2014/main" id="{5A9E8821-3A7E-4543-8165-65C0779C47DD}"/>
              </a:ext>
            </a:extLst>
          </p:cNvPr>
          <p:cNvSpPr/>
          <p:nvPr/>
        </p:nvSpPr>
        <p:spPr>
          <a:xfrm>
            <a:off x="7962563" y="1432290"/>
            <a:ext cx="340050" cy="113289"/>
          </a:xfrm>
          <a:prstGeom prst="rect">
            <a:avLst/>
          </a:prstGeom>
        </p:spPr>
        <p:txBody>
          <a:bodyPr wrap="square" rtlCol="0" anchor="ctr">
            <a:spAutoFit/>
          </a:bodyPr>
          <a:lstStyle/>
          <a:p>
            <a:pPr marR="5080" indent="12700" algn="ctr">
              <a:lnSpc>
                <a:spcPts val="1600"/>
              </a:lnSpc>
            </a:pPr>
            <a:endParaRPr lang="en-US" sz="1600" spc="-8" dirty="0">
              <a:latin typeface="Open Sans Light"/>
              <a:ea typeface="Open Sans Light"/>
              <a:cs typeface="Open Sans Light"/>
              <a:sym typeface="Open Sans Light"/>
            </a:endParaRPr>
          </a:p>
        </p:txBody>
      </p:sp>
      <p:sp>
        <p:nvSpPr>
          <p:cNvPr id="8" name="Rectangle 7">
            <a:extLst>
              <a:ext uri="{FF2B5EF4-FFF2-40B4-BE49-F238E27FC236}">
                <a16:creationId xmlns:a16="http://schemas.microsoft.com/office/drawing/2014/main" id="{93AFC286-BC17-9A46-89B9-F25340159852}"/>
              </a:ext>
            </a:extLst>
          </p:cNvPr>
          <p:cNvSpPr/>
          <p:nvPr/>
        </p:nvSpPr>
        <p:spPr>
          <a:xfrm>
            <a:off x="5526860" y="210393"/>
            <a:ext cx="614995" cy="225230"/>
          </a:xfrm>
          <a:prstGeom prst="rect">
            <a:avLst/>
          </a:prstGeom>
        </p:spPr>
        <p:txBody>
          <a:bodyPr wrap="square" rtlCol="0" anchor="ctr">
            <a:spAutoFit/>
          </a:bodyPr>
          <a:lstStyle/>
          <a:p>
            <a:pPr marR="5080" indent="12700" algn="ctr">
              <a:lnSpc>
                <a:spcPts val="1600"/>
              </a:lnSpc>
            </a:pPr>
            <a:endParaRPr lang="en-US" sz="1600" spc="-8" dirty="0">
              <a:latin typeface="Open Sans Light"/>
              <a:ea typeface="Open Sans Light"/>
              <a:cs typeface="Open Sans Light"/>
              <a:sym typeface="Open Sans Light"/>
            </a:endParaRPr>
          </a:p>
        </p:txBody>
      </p:sp>
      <p:sp>
        <p:nvSpPr>
          <p:cNvPr id="9" name="Rectangle 8">
            <a:extLst>
              <a:ext uri="{FF2B5EF4-FFF2-40B4-BE49-F238E27FC236}">
                <a16:creationId xmlns:a16="http://schemas.microsoft.com/office/drawing/2014/main" id="{C01ABC6A-8EEA-EF4C-B145-A542C0BE1A5F}"/>
              </a:ext>
            </a:extLst>
          </p:cNvPr>
          <p:cNvSpPr/>
          <p:nvPr/>
        </p:nvSpPr>
        <p:spPr>
          <a:xfrm>
            <a:off x="5850542" y="97104"/>
            <a:ext cx="477430" cy="267038"/>
          </a:xfrm>
          <a:prstGeom prst="rect">
            <a:avLst/>
          </a:prstGeom>
        </p:spPr>
        <p:txBody>
          <a:bodyPr wrap="square" rtlCol="0" anchor="ctr">
            <a:spAutoFit/>
          </a:bodyPr>
          <a:lstStyle/>
          <a:p>
            <a:pPr marR="5080" indent="12700" algn="ctr">
              <a:lnSpc>
                <a:spcPts val="1600"/>
              </a:lnSpc>
            </a:pPr>
            <a:endParaRPr lang="en-US" sz="1600" spc="-8" dirty="0">
              <a:latin typeface="Open Sans Light"/>
              <a:ea typeface="Open Sans Light"/>
              <a:cs typeface="Open Sans Light"/>
              <a:sym typeface="Open Sans Light"/>
            </a:endParaRPr>
          </a:p>
        </p:txBody>
      </p:sp>
      <p:sp>
        <p:nvSpPr>
          <p:cNvPr id="10" name="Rectangle 9">
            <a:extLst>
              <a:ext uri="{FF2B5EF4-FFF2-40B4-BE49-F238E27FC236}">
                <a16:creationId xmlns:a16="http://schemas.microsoft.com/office/drawing/2014/main" id="{9BBBD5A7-A9E5-114A-9027-56CC1DE25952}"/>
              </a:ext>
            </a:extLst>
          </p:cNvPr>
          <p:cNvSpPr/>
          <p:nvPr/>
        </p:nvSpPr>
        <p:spPr>
          <a:xfrm rot="17367018">
            <a:off x="5747266" y="1173345"/>
            <a:ext cx="394589" cy="809204"/>
          </a:xfrm>
          <a:prstGeom prst="rect">
            <a:avLst/>
          </a:prstGeom>
        </p:spPr>
        <p:txBody>
          <a:bodyPr wrap="square" rtlCol="0" anchor="ctr">
            <a:spAutoFit/>
          </a:bodyPr>
          <a:lstStyle/>
          <a:p>
            <a:pPr marR="5080" indent="12700" algn="ctr">
              <a:lnSpc>
                <a:spcPts val="1600"/>
              </a:lnSpc>
            </a:pPr>
            <a:endParaRPr lang="en-US" sz="1600" spc="-8" dirty="0">
              <a:latin typeface="Open Sans Light"/>
              <a:ea typeface="Open Sans Light"/>
              <a:cs typeface="Open Sans Light"/>
              <a:sym typeface="Open Sans Light"/>
            </a:endParaRPr>
          </a:p>
        </p:txBody>
      </p:sp>
      <p:sp>
        <p:nvSpPr>
          <p:cNvPr id="14" name="Slide Number Placeholder 3">
            <a:extLst>
              <a:ext uri="{FF2B5EF4-FFF2-40B4-BE49-F238E27FC236}">
                <a16:creationId xmlns:a16="http://schemas.microsoft.com/office/drawing/2014/main" id="{4B71CE60-B40A-491D-B2D6-08FE4738C2C9}"/>
              </a:ext>
            </a:extLst>
          </p:cNvPr>
          <p:cNvSpPr txBox="1">
            <a:spLocks/>
          </p:cNvSpPr>
          <p:nvPr/>
        </p:nvSpPr>
        <p:spPr>
          <a:xfrm>
            <a:off x="8455013" y="4789352"/>
            <a:ext cx="477056" cy="273844"/>
          </a:xfrm>
          <a:prstGeom prst="rect">
            <a:avLst/>
          </a:prstGeom>
        </p:spPr>
        <p:txBody>
          <a:bodyPr vert="horz" lIns="0" tIns="0" rIns="0" bIns="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tx2"/>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14</a:t>
            </a:fld>
            <a:endParaRPr lang="en-US"/>
          </a:p>
        </p:txBody>
      </p:sp>
    </p:spTree>
    <p:extLst>
      <p:ext uri="{BB962C8B-B14F-4D97-AF65-F5344CB8AC3E}">
        <p14:creationId xmlns:p14="http://schemas.microsoft.com/office/powerpoint/2010/main" val="201716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43573A-085C-48CB-BC81-44E178995353}"/>
              </a:ext>
            </a:extLst>
          </p:cNvPr>
          <p:cNvGraphicFramePr>
            <a:graphicFrameLocks noGrp="1"/>
          </p:cNvGraphicFramePr>
          <p:nvPr>
            <p:ph idx="1"/>
            <p:extLst>
              <p:ext uri="{D42A27DB-BD31-4B8C-83A1-F6EECF244321}">
                <p14:modId xmlns:p14="http://schemas.microsoft.com/office/powerpoint/2010/main" val="2958269227"/>
              </p:ext>
            </p:extLst>
          </p:nvPr>
        </p:nvGraphicFramePr>
        <p:xfrm>
          <a:off x="360363" y="1524000"/>
          <a:ext cx="8420100" cy="296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780B90D-D1D0-41B2-8D1F-C2C7B0EA1DAE}"/>
              </a:ext>
            </a:extLst>
          </p:cNvPr>
          <p:cNvSpPr>
            <a:spLocks noGrp="1"/>
          </p:cNvSpPr>
          <p:nvPr>
            <p:ph type="sldNum" sz="quarter" idx="12"/>
          </p:nvPr>
        </p:nvSpPr>
        <p:spPr/>
        <p:txBody>
          <a:bodyPr/>
          <a:lstStyle/>
          <a:p>
            <a:fld id="{86CB4B4D-7CA3-9044-876B-883B54F8677D}" type="slidenum">
              <a:rPr lang="en-US" smtClean="0"/>
              <a:t>15</a:t>
            </a:fld>
            <a:endParaRPr lang="en-US"/>
          </a:p>
        </p:txBody>
      </p:sp>
      <p:sp>
        <p:nvSpPr>
          <p:cNvPr id="4" name="Title 3">
            <a:extLst>
              <a:ext uri="{FF2B5EF4-FFF2-40B4-BE49-F238E27FC236}">
                <a16:creationId xmlns:a16="http://schemas.microsoft.com/office/drawing/2014/main" id="{6505B92A-8B8B-440E-BE58-4AE3557815A9}"/>
              </a:ext>
            </a:extLst>
          </p:cNvPr>
          <p:cNvSpPr>
            <a:spLocks noGrp="1"/>
          </p:cNvSpPr>
          <p:nvPr>
            <p:ph type="title"/>
          </p:nvPr>
        </p:nvSpPr>
        <p:spPr/>
        <p:txBody>
          <a:bodyPr/>
          <a:lstStyle/>
          <a:p>
            <a:r>
              <a:rPr lang="en-GB" dirty="0"/>
              <a:t>Tern’s Current Situation</a:t>
            </a:r>
          </a:p>
        </p:txBody>
      </p:sp>
      <p:sp>
        <p:nvSpPr>
          <p:cNvPr id="6" name="Rectangle 5">
            <a:extLst>
              <a:ext uri="{FF2B5EF4-FFF2-40B4-BE49-F238E27FC236}">
                <a16:creationId xmlns:a16="http://schemas.microsoft.com/office/drawing/2014/main" id="{AF6AAF34-2412-45BE-BE58-07F321BC0861}"/>
              </a:ext>
            </a:extLst>
          </p:cNvPr>
          <p:cNvSpPr/>
          <p:nvPr/>
        </p:nvSpPr>
        <p:spPr>
          <a:xfrm>
            <a:off x="264160" y="856361"/>
            <a:ext cx="8515509" cy="523220"/>
          </a:xfrm>
          <a:prstGeom prst="rect">
            <a:avLst/>
          </a:prstGeom>
        </p:spPr>
        <p:txBody>
          <a:bodyPr wrap="square">
            <a:spAutoFit/>
          </a:bodyPr>
          <a:lstStyle/>
          <a:p>
            <a:pPr>
              <a:buClr>
                <a:schemeClr val="bg2"/>
              </a:buClr>
            </a:pPr>
            <a:r>
              <a:rPr lang="en-GB" sz="1400" b="1" dirty="0">
                <a:solidFill>
                  <a:schemeClr val="accent2"/>
                </a:solidFill>
              </a:rPr>
              <a:t>Focused on improving shareholder communications via website and regulatory and non-regulatory announcements</a:t>
            </a:r>
          </a:p>
        </p:txBody>
      </p:sp>
    </p:spTree>
    <p:extLst>
      <p:ext uri="{BB962C8B-B14F-4D97-AF65-F5344CB8AC3E}">
        <p14:creationId xmlns:p14="http://schemas.microsoft.com/office/powerpoint/2010/main" val="23238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148937" y="1254150"/>
            <a:ext cx="4665517" cy="30008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98450" indent="-285750">
              <a:buClr>
                <a:srgbClr val="6BC3CC"/>
              </a:buClr>
              <a:buSzPct val="100000"/>
              <a:buFont typeface="Arial" panose="020B0604020202020204" pitchFamily="34" charset="0"/>
              <a:buChar char="•"/>
              <a:tabLst>
                <a:tab pos="469900" algn="l"/>
                <a:tab pos="7924800" algn="l"/>
              </a:tabLst>
              <a:defRPr sz="1300" spc="-117">
                <a:solidFill>
                  <a:srgbClr val="424242"/>
                </a:solidFill>
                <a:latin typeface="Open Sans Light"/>
                <a:ea typeface="Open Sans Light"/>
                <a:cs typeface="Open Sans Light"/>
                <a:sym typeface="Open Sans Light"/>
              </a:defRPr>
            </a:pPr>
            <a:r>
              <a:rPr sz="1500" dirty="0">
                <a:solidFill>
                  <a:schemeClr val="accent2"/>
                </a:solidFill>
              </a:rPr>
              <a:t>T</a:t>
            </a:r>
            <a:r>
              <a:rPr sz="1500" spc="0" dirty="0">
                <a:solidFill>
                  <a:schemeClr val="accent2"/>
                </a:solidFill>
              </a:rPr>
              <a:t>ern</a:t>
            </a:r>
            <a:r>
              <a:rPr sz="1500" spc="-2" dirty="0">
                <a:solidFill>
                  <a:schemeClr val="accent2"/>
                </a:solidFill>
              </a:rPr>
              <a:t> </a:t>
            </a:r>
            <a:r>
              <a:rPr sz="1500" spc="0" dirty="0">
                <a:solidFill>
                  <a:schemeClr val="accent2"/>
                </a:solidFill>
              </a:rPr>
              <a:t>is</a:t>
            </a:r>
            <a:r>
              <a:rPr sz="1500" spc="-2" dirty="0">
                <a:solidFill>
                  <a:schemeClr val="accent2"/>
                </a:solidFill>
              </a:rPr>
              <a:t> bui</a:t>
            </a:r>
            <a:r>
              <a:rPr sz="1500" spc="-4" dirty="0">
                <a:solidFill>
                  <a:schemeClr val="accent2"/>
                </a:solidFill>
              </a:rPr>
              <a:t>l</a:t>
            </a:r>
            <a:r>
              <a:rPr sz="1500" spc="-2" dirty="0">
                <a:solidFill>
                  <a:schemeClr val="accent2"/>
                </a:solidFill>
              </a:rPr>
              <a:t>din</a:t>
            </a:r>
            <a:r>
              <a:rPr sz="1500" spc="0" dirty="0">
                <a:solidFill>
                  <a:schemeClr val="accent2"/>
                </a:solidFill>
              </a:rPr>
              <a:t>g</a:t>
            </a:r>
            <a:r>
              <a:rPr sz="1500" spc="16" dirty="0">
                <a:solidFill>
                  <a:schemeClr val="accent2"/>
                </a:solidFill>
              </a:rPr>
              <a:t> </a:t>
            </a:r>
            <a:r>
              <a:rPr sz="1500" spc="0" dirty="0">
                <a:solidFill>
                  <a:schemeClr val="accent2"/>
                </a:solidFill>
              </a:rPr>
              <a:t>a </a:t>
            </a:r>
            <a:r>
              <a:rPr sz="1500" spc="-2" dirty="0">
                <a:solidFill>
                  <a:schemeClr val="accent2"/>
                </a:solidFill>
              </a:rPr>
              <a:t>sof</a:t>
            </a:r>
            <a:r>
              <a:rPr sz="1500" spc="-8" dirty="0">
                <a:solidFill>
                  <a:schemeClr val="accent2"/>
                </a:solidFill>
              </a:rPr>
              <a:t>t</a:t>
            </a:r>
            <a:r>
              <a:rPr sz="1500" spc="-14" dirty="0">
                <a:solidFill>
                  <a:schemeClr val="accent2"/>
                </a:solidFill>
              </a:rPr>
              <a:t>w</a:t>
            </a:r>
            <a:r>
              <a:rPr sz="1500" spc="0" dirty="0">
                <a:solidFill>
                  <a:schemeClr val="accent2"/>
                </a:solidFill>
              </a:rPr>
              <a:t>a</a:t>
            </a:r>
            <a:r>
              <a:rPr sz="1500" spc="-16" dirty="0">
                <a:solidFill>
                  <a:schemeClr val="accent2"/>
                </a:solidFill>
              </a:rPr>
              <a:t>r</a:t>
            </a:r>
            <a:r>
              <a:rPr sz="1500" spc="0" dirty="0">
                <a:solidFill>
                  <a:schemeClr val="accent2"/>
                </a:solidFill>
              </a:rPr>
              <a:t>e g</a:t>
            </a:r>
            <a:r>
              <a:rPr sz="1500" spc="-20" dirty="0">
                <a:solidFill>
                  <a:schemeClr val="accent2"/>
                </a:solidFill>
              </a:rPr>
              <a:t>r</a:t>
            </a:r>
            <a:r>
              <a:rPr sz="1500" spc="-2" dirty="0">
                <a:solidFill>
                  <a:schemeClr val="accent2"/>
                </a:solidFill>
              </a:rPr>
              <a:t>ou</a:t>
            </a:r>
            <a:r>
              <a:rPr sz="1500" spc="0" dirty="0">
                <a:solidFill>
                  <a:schemeClr val="accent2"/>
                </a:solidFill>
              </a:rPr>
              <a:t>p </a:t>
            </a:r>
            <a:r>
              <a:rPr lang="en-US" sz="1500" spc="0" dirty="0">
                <a:solidFill>
                  <a:schemeClr val="accent2"/>
                </a:solidFill>
              </a:rPr>
              <a:t>and expanding its team </a:t>
            </a:r>
          </a:p>
          <a:p>
            <a:pPr marL="298450" indent="-285750">
              <a:buClr>
                <a:srgbClr val="6BC3CC"/>
              </a:buClr>
              <a:buSzPct val="100000"/>
              <a:buFont typeface="Arial" panose="020B0604020202020204" pitchFamily="34" charset="0"/>
              <a:buChar char="•"/>
              <a:tabLst>
                <a:tab pos="469900" algn="l"/>
                <a:tab pos="7924800" algn="l"/>
              </a:tabLst>
              <a:defRPr sz="1300" spc="-117">
                <a:solidFill>
                  <a:srgbClr val="424242"/>
                </a:solidFill>
                <a:latin typeface="Open Sans Light"/>
                <a:ea typeface="Open Sans Light"/>
                <a:cs typeface="Open Sans Light"/>
                <a:sym typeface="Open Sans Light"/>
              </a:defRPr>
            </a:pPr>
            <a:endParaRPr lang="en-US" sz="1500" dirty="0">
              <a:solidFill>
                <a:schemeClr val="accent2"/>
              </a:solidFill>
            </a:endParaRPr>
          </a:p>
          <a:p>
            <a:pPr marL="298450" indent="-285750">
              <a:buClr>
                <a:srgbClr val="6BC3CC"/>
              </a:buClr>
              <a:buSzPct val="100000"/>
              <a:buFont typeface="Arial" panose="020B0604020202020204" pitchFamily="34" charset="0"/>
              <a:buChar char="•"/>
              <a:tabLst>
                <a:tab pos="469900" algn="l"/>
                <a:tab pos="7924800" algn="l"/>
              </a:tabLst>
              <a:defRPr sz="1300" spc="-117">
                <a:solidFill>
                  <a:srgbClr val="424242"/>
                </a:solidFill>
                <a:latin typeface="Open Sans Light"/>
                <a:ea typeface="Open Sans Light"/>
                <a:cs typeface="Open Sans Light"/>
                <a:sym typeface="Open Sans Light"/>
              </a:defRPr>
            </a:pPr>
            <a:r>
              <a:rPr lang="en-US" sz="1500" dirty="0">
                <a:solidFill>
                  <a:schemeClr val="accent2"/>
                </a:solidFill>
              </a:rPr>
              <a:t>F</a:t>
            </a:r>
            <a:r>
              <a:rPr sz="1500" spc="-2" dirty="0">
                <a:solidFill>
                  <a:schemeClr val="accent2"/>
                </a:solidFill>
              </a:rPr>
              <a:t>ocuse</a:t>
            </a:r>
            <a:r>
              <a:rPr sz="1500" spc="0" dirty="0">
                <a:solidFill>
                  <a:schemeClr val="accent2"/>
                </a:solidFill>
              </a:rPr>
              <a:t>d</a:t>
            </a:r>
            <a:r>
              <a:rPr sz="1500" spc="2" dirty="0">
                <a:solidFill>
                  <a:schemeClr val="accent2"/>
                </a:solidFill>
              </a:rPr>
              <a:t> </a:t>
            </a:r>
            <a:r>
              <a:rPr sz="1500" spc="-2" dirty="0">
                <a:solidFill>
                  <a:schemeClr val="accent2"/>
                </a:solidFill>
              </a:rPr>
              <a:t>o</a:t>
            </a:r>
            <a:r>
              <a:rPr sz="1500" spc="0" dirty="0">
                <a:solidFill>
                  <a:schemeClr val="accent2"/>
                </a:solidFill>
              </a:rPr>
              <a:t>n </a:t>
            </a:r>
            <a:r>
              <a:rPr lang="en-US" sz="1500" spc="0" dirty="0">
                <a:solidFill>
                  <a:schemeClr val="accent2"/>
                </a:solidFill>
              </a:rPr>
              <a:t>fast-growing </a:t>
            </a:r>
            <a:r>
              <a:rPr sz="1500" spc="0" dirty="0">
                <a:solidFill>
                  <a:schemeClr val="accent2"/>
                </a:solidFill>
              </a:rPr>
              <a:t>IoT</a:t>
            </a:r>
            <a:r>
              <a:rPr lang="en-US" sz="1500" spc="0" dirty="0">
                <a:solidFill>
                  <a:schemeClr val="accent2"/>
                </a:solidFill>
              </a:rPr>
              <a:t> market</a:t>
            </a:r>
          </a:p>
          <a:p>
            <a:pPr marL="298450" indent="-285750">
              <a:buClr>
                <a:srgbClr val="6BC3CC"/>
              </a:buClr>
              <a:buSzPct val="100000"/>
              <a:buFont typeface="Arial" panose="020B0604020202020204" pitchFamily="34" charset="0"/>
              <a:buChar char="•"/>
              <a:tabLst>
                <a:tab pos="469900" algn="l"/>
                <a:tab pos="7924800" algn="l"/>
              </a:tabLst>
              <a:defRPr sz="1300" spc="-117">
                <a:solidFill>
                  <a:srgbClr val="424242"/>
                </a:solidFill>
                <a:latin typeface="Open Sans Light"/>
                <a:ea typeface="Open Sans Light"/>
                <a:cs typeface="Open Sans Light"/>
                <a:sym typeface="Open Sans Light"/>
              </a:defRPr>
            </a:pPr>
            <a:endParaRPr sz="1500" spc="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r>
              <a:rPr lang="en-US" sz="1500" dirty="0">
                <a:solidFill>
                  <a:schemeClr val="accent2"/>
                </a:solidFill>
              </a:rPr>
              <a:t>Continued progress at </a:t>
            </a:r>
            <a:r>
              <a:rPr lang="en-GB" sz="1500" dirty="0">
                <a:solidFill>
                  <a:schemeClr val="accent2"/>
                </a:solidFill>
              </a:rPr>
              <a:t>DA</a:t>
            </a: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endParaRPr lang="en-GB" sz="150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r>
              <a:rPr lang="en-GB" sz="1500" dirty="0">
                <a:solidFill>
                  <a:schemeClr val="accent2"/>
                </a:solidFill>
              </a:rPr>
              <a:t>New developments at </a:t>
            </a:r>
            <a:r>
              <a:rPr lang="en-GB" sz="1500" dirty="0" err="1">
                <a:solidFill>
                  <a:schemeClr val="accent2"/>
                </a:solidFill>
              </a:rPr>
              <a:t>InVMA</a:t>
            </a:r>
            <a:endParaRPr lang="en-GB" sz="150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endParaRPr lang="en-GB" sz="150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r>
              <a:rPr lang="en-GB" sz="1500" spc="0" dirty="0">
                <a:solidFill>
                  <a:schemeClr val="accent2"/>
                </a:solidFill>
              </a:rPr>
              <a:t>Strong prospects for </a:t>
            </a:r>
            <a:r>
              <a:rPr lang="en-GB" sz="1500" spc="0" dirty="0" err="1">
                <a:solidFill>
                  <a:schemeClr val="accent2"/>
                </a:solidFill>
              </a:rPr>
              <a:t>Wyld</a:t>
            </a:r>
            <a:endParaRPr lang="en-GB" sz="1500" spc="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endParaRPr lang="en-GB" sz="1500" spc="0" dirty="0">
              <a:solidFill>
                <a:schemeClr val="accent2"/>
              </a:solidFill>
            </a:endParaRPr>
          </a:p>
          <a:p>
            <a:pPr marL="298450" indent="-285750">
              <a:buClr>
                <a:srgbClr val="6BC3CC"/>
              </a:buClr>
              <a:buSzPct val="100000"/>
              <a:buFont typeface="Arial" panose="020B0604020202020204" pitchFamily="34" charset="0"/>
              <a:buChar char="•"/>
              <a:tabLst>
                <a:tab pos="469900" algn="l"/>
              </a:tabLst>
              <a:defRPr sz="1300" spc="-2">
                <a:solidFill>
                  <a:srgbClr val="424242"/>
                </a:solidFill>
                <a:latin typeface="Open Sans Light"/>
                <a:ea typeface="Open Sans Light"/>
                <a:cs typeface="Open Sans Light"/>
                <a:sym typeface="Open Sans Light"/>
              </a:defRPr>
            </a:pPr>
            <a:r>
              <a:rPr lang="en-US" sz="1500" dirty="0">
                <a:solidFill>
                  <a:schemeClr val="accent2"/>
                </a:solidFill>
              </a:rPr>
              <a:t>Unique access to Silicon Valley resources and beyond to our investors and portfolio companies</a:t>
            </a:r>
            <a:endParaRPr sz="1500" dirty="0">
              <a:solidFill>
                <a:schemeClr val="accent2"/>
              </a:solidFill>
            </a:endParaRPr>
          </a:p>
        </p:txBody>
      </p:sp>
      <p:sp>
        <p:nvSpPr>
          <p:cNvPr id="251" name="Shape 251"/>
          <p:cNvSpPr/>
          <p:nvPr/>
        </p:nvSpPr>
        <p:spPr>
          <a:xfrm>
            <a:off x="271123" y="121156"/>
            <a:ext cx="4220804" cy="8863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lnSpc>
                <a:spcPct val="90000"/>
              </a:lnSpc>
              <a:defRPr sz="3500" spc="-3">
                <a:solidFill>
                  <a:srgbClr val="6BC3CC"/>
                </a:solidFill>
                <a:latin typeface="Open Sans Light"/>
                <a:ea typeface="Open Sans Light"/>
                <a:cs typeface="Open Sans Light"/>
                <a:sym typeface="Open Sans Light"/>
              </a:defRPr>
            </a:lvl1pPr>
          </a:lstStyle>
          <a:p>
            <a:r>
              <a:rPr sz="3200" dirty="0"/>
              <a:t>Creating value from technology</a:t>
            </a:r>
          </a:p>
        </p:txBody>
      </p:sp>
      <p:pic>
        <p:nvPicPr>
          <p:cNvPr id="252" name="Tern Logo RGB.jpg"/>
          <p:cNvPicPr>
            <a:picLocks noChangeAspect="1"/>
          </p:cNvPicPr>
          <p:nvPr/>
        </p:nvPicPr>
        <p:blipFill>
          <a:blip r:embed="rId3">
            <a:extLst/>
          </a:blip>
          <a:stretch>
            <a:fillRect/>
          </a:stretch>
        </p:blipFill>
        <p:spPr>
          <a:xfrm>
            <a:off x="382107" y="4621603"/>
            <a:ext cx="720654" cy="282401"/>
          </a:xfrm>
          <a:prstGeom prst="rect">
            <a:avLst/>
          </a:prstGeom>
          <a:ln w="12700">
            <a:miter lim="400000"/>
          </a:ln>
        </p:spPr>
      </p:pic>
      <p:pic>
        <p:nvPicPr>
          <p:cNvPr id="253" name="Value .jpg"/>
          <p:cNvPicPr>
            <a:picLocks noChangeAspect="1"/>
          </p:cNvPicPr>
          <p:nvPr/>
        </p:nvPicPr>
        <p:blipFill>
          <a:blip r:embed="rId4">
            <a:extLst/>
          </a:blip>
          <a:stretch>
            <a:fillRect/>
          </a:stretch>
        </p:blipFill>
        <p:spPr>
          <a:xfrm>
            <a:off x="4925291" y="0"/>
            <a:ext cx="4220804" cy="5151505"/>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16</a:t>
            </a:fld>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p:nvPr/>
        </p:nvSpPr>
        <p:spPr>
          <a:xfrm>
            <a:off x="7422963" y="3812480"/>
            <a:ext cx="1463636"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000">
                <a:latin typeface="Open Sans Light"/>
                <a:ea typeface="Open Sans Light"/>
                <a:cs typeface="Open Sans Light"/>
                <a:sym typeface="Open Sans Light"/>
              </a:defRPr>
            </a:pPr>
            <a:r>
              <a:rPr lang="en-US" dirty="0"/>
              <a:t>20 </a:t>
            </a:r>
            <a:r>
              <a:rPr lang="en-US" dirty="0" err="1"/>
              <a:t>Eastbourne</a:t>
            </a:r>
            <a:r>
              <a:rPr lang="en-US" dirty="0"/>
              <a:t> Terrace	</a:t>
            </a:r>
            <a:endParaRPr dirty="0"/>
          </a:p>
          <a:p>
            <a:pPr>
              <a:defRPr sz="1000">
                <a:latin typeface="Open Sans Light"/>
                <a:ea typeface="Open Sans Light"/>
                <a:cs typeface="Open Sans Light"/>
                <a:sym typeface="Open Sans Light"/>
              </a:defRPr>
            </a:pPr>
            <a:r>
              <a:rPr dirty="0"/>
              <a:t>London, W</a:t>
            </a:r>
            <a:r>
              <a:rPr lang="en-US" dirty="0"/>
              <a:t>2</a:t>
            </a:r>
            <a:r>
              <a:rPr dirty="0"/>
              <a:t> </a:t>
            </a:r>
            <a:r>
              <a:rPr lang="en-US" dirty="0"/>
              <a:t>6LG</a:t>
            </a:r>
            <a:endParaRPr dirty="0"/>
          </a:p>
          <a:p>
            <a:pPr>
              <a:defRPr sz="1000">
                <a:latin typeface="Open Sans Light"/>
                <a:ea typeface="Open Sans Light"/>
                <a:cs typeface="Open Sans Light"/>
                <a:sym typeface="Open Sans Light"/>
              </a:defRPr>
            </a:pPr>
            <a:endParaRPr dirty="0"/>
          </a:p>
          <a:p>
            <a:pPr>
              <a:defRPr sz="1000">
                <a:latin typeface="Open Sans Light"/>
                <a:ea typeface="Open Sans Light"/>
                <a:cs typeface="Open Sans Light"/>
                <a:sym typeface="Open Sans Light"/>
              </a:defRPr>
            </a:pPr>
            <a:r>
              <a:rPr dirty="0">
                <a:solidFill>
                  <a:srgbClr val="77CDD7"/>
                </a:solidFill>
              </a:rPr>
              <a:t>e:</a:t>
            </a:r>
            <a:r>
              <a:rPr dirty="0"/>
              <a:t> info@ternplc.com</a:t>
            </a:r>
          </a:p>
          <a:p>
            <a:pPr>
              <a:defRPr sz="1000">
                <a:latin typeface="Open Sans Light"/>
                <a:ea typeface="Open Sans Light"/>
                <a:cs typeface="Open Sans Light"/>
                <a:sym typeface="Open Sans Light"/>
              </a:defRPr>
            </a:pPr>
            <a:r>
              <a:rPr dirty="0">
                <a:solidFill>
                  <a:srgbClr val="77CDD7"/>
                </a:solidFill>
              </a:rPr>
              <a:t>t:</a:t>
            </a:r>
            <a:r>
              <a:rPr dirty="0"/>
              <a:t> 020 3807 0222</a:t>
            </a:r>
          </a:p>
          <a:p>
            <a:pPr>
              <a:defRPr sz="1000">
                <a:solidFill>
                  <a:srgbClr val="6BC3CC"/>
                </a:solidFill>
                <a:latin typeface="Open Sans Light"/>
                <a:ea typeface="Open Sans Light"/>
                <a:cs typeface="Open Sans Light"/>
                <a:sym typeface="Open Sans Light"/>
              </a:defRPr>
            </a:pPr>
            <a:r>
              <a:rPr dirty="0">
                <a:uFill>
                  <a:solidFill>
                    <a:srgbClr val="000000"/>
                  </a:solidFill>
                </a:uFill>
                <a:hlinkClick r:id="rId2"/>
              </a:rPr>
              <a:t>ternplc.com</a:t>
            </a:r>
          </a:p>
        </p:txBody>
      </p:sp>
      <p:pic>
        <p:nvPicPr>
          <p:cNvPr id="273" name="Tern Logo RGB.jpg"/>
          <p:cNvPicPr>
            <a:picLocks noChangeAspect="1"/>
          </p:cNvPicPr>
          <p:nvPr/>
        </p:nvPicPr>
        <p:blipFill>
          <a:blip r:embed="rId3">
            <a:extLst/>
          </a:blip>
          <a:stretch>
            <a:fillRect/>
          </a:stretch>
        </p:blipFill>
        <p:spPr>
          <a:xfrm>
            <a:off x="7434840" y="3334670"/>
            <a:ext cx="720655" cy="282400"/>
          </a:xfrm>
          <a:prstGeom prst="rect">
            <a:avLst/>
          </a:prstGeom>
          <a:ln w="12700">
            <a:miter lim="400000"/>
          </a:ln>
        </p:spPr>
      </p:pic>
      <p:pic>
        <p:nvPicPr>
          <p:cNvPr id="274" name="pasted-image.pdf"/>
          <p:cNvPicPr>
            <a:picLocks noChangeAspect="1"/>
          </p:cNvPicPr>
          <p:nvPr/>
        </p:nvPicPr>
        <p:blipFill>
          <a:blip r:embed="rId4">
            <a:extLst/>
          </a:blip>
          <a:srcRect l="53829" b="4701"/>
          <a:stretch>
            <a:fillRect/>
          </a:stretch>
        </p:blipFill>
        <p:spPr>
          <a:xfrm>
            <a:off x="-15466" y="191761"/>
            <a:ext cx="3253146" cy="4977139"/>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17</a:t>
            </a:fld>
            <a:endParaRPr lang="en-US"/>
          </a:p>
        </p:txBody>
      </p:sp>
      <p:sp>
        <p:nvSpPr>
          <p:cNvPr id="3" name="TextBox 2">
            <a:extLst>
              <a:ext uri="{FF2B5EF4-FFF2-40B4-BE49-F238E27FC236}">
                <a16:creationId xmlns:a16="http://schemas.microsoft.com/office/drawing/2014/main" id="{403F25A0-8AF3-435C-9615-A9CE69382C55}"/>
              </a:ext>
            </a:extLst>
          </p:cNvPr>
          <p:cNvSpPr txBox="1"/>
          <p:nvPr/>
        </p:nvSpPr>
        <p:spPr>
          <a:xfrm>
            <a:off x="3615866" y="2145728"/>
            <a:ext cx="1927131" cy="523220"/>
          </a:xfrm>
          <a:prstGeom prst="rect">
            <a:avLst/>
          </a:prstGeom>
          <a:noFill/>
        </p:spPr>
        <p:txBody>
          <a:bodyPr wrap="none" rtlCol="0">
            <a:spAutoFit/>
          </a:bodyPr>
          <a:lstStyle/>
          <a:p>
            <a:r>
              <a:rPr lang="en-US" sz="2800" dirty="0">
                <a:solidFill>
                  <a:schemeClr val="bg2"/>
                </a:solidFill>
              </a:rPr>
              <a:t>Thank you!</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326541" y="279272"/>
            <a:ext cx="8490917" cy="596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3500" spc="-3">
                <a:solidFill>
                  <a:srgbClr val="6BC3CC"/>
                </a:solidFill>
                <a:latin typeface="Open Sans Light"/>
                <a:ea typeface="Open Sans Light"/>
                <a:cs typeface="Open Sans Light"/>
                <a:sym typeface="Open Sans Light"/>
              </a:defRPr>
            </a:lvl1pPr>
          </a:lstStyle>
          <a:p>
            <a:r>
              <a:t>Disclaimer</a:t>
            </a:r>
          </a:p>
        </p:txBody>
      </p:sp>
      <p:pic>
        <p:nvPicPr>
          <p:cNvPr id="269" name="Tern Logo RGB.jpg"/>
          <p:cNvPicPr>
            <a:picLocks noChangeAspect="1"/>
          </p:cNvPicPr>
          <p:nvPr/>
        </p:nvPicPr>
        <p:blipFill>
          <a:blip r:embed="rId2">
            <a:extLst/>
          </a:blip>
          <a:stretch>
            <a:fillRect/>
          </a:stretch>
        </p:blipFill>
        <p:spPr>
          <a:xfrm>
            <a:off x="382107" y="4621603"/>
            <a:ext cx="720654" cy="282401"/>
          </a:xfrm>
          <a:prstGeom prst="rect">
            <a:avLst/>
          </a:prstGeom>
          <a:ln w="12700">
            <a:miter lim="400000"/>
          </a:ln>
        </p:spPr>
      </p:pic>
      <p:sp>
        <p:nvSpPr>
          <p:cNvPr id="270" name="Shape 270"/>
          <p:cNvSpPr/>
          <p:nvPr/>
        </p:nvSpPr>
        <p:spPr>
          <a:xfrm>
            <a:off x="377341" y="1021688"/>
            <a:ext cx="8490917" cy="33832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30000"/>
              </a:lnSpc>
              <a:defRPr sz="700">
                <a:uFill>
                  <a:solidFill>
                    <a:srgbClr val="000000"/>
                  </a:solidFill>
                </a:uFill>
                <a:latin typeface="Cambria"/>
                <a:ea typeface="Cambria"/>
                <a:cs typeface="Cambria"/>
                <a:sym typeface="Cambria"/>
              </a:defRPr>
            </a:pPr>
            <a:r>
              <a:rPr dirty="0">
                <a:latin typeface="Open Sans Light"/>
                <a:ea typeface="Open Sans Light"/>
                <a:cs typeface="Open Sans Light"/>
                <a:sym typeface="Open Sans Light"/>
              </a:rPr>
              <a:t>This presentation is confidential and has been issued in connection with the proposed placing of new ordinary shares of Tern Plc. (“the company”). This presentation does not constitute an admission document relating to the Company nor does it constitute or form part of any offer of invitation to purchase or subscribe for, or any solicitation of any such offer to purchase or subscribe for, any securities in the Company not shall this presentation or any part of it, or the fact of its distribution form the basis of or be relied on in connection with, any contract therefore. Recipients of this presentation who are considering acquiring ordinary shares in the placing are reminded that any such purchase or subscription must be made only on the basis of the information contained in the placing letter to be issued on behalf of the Company in due course. No reliance may be placed by any person for any purpose whatsoever on the information or opinions contained in this presentation or on the completeness, accuracy or fairness thereof. All statements (other than statements of historical fact) included within this presentation, including without limitation, the strategies, plans, expectations and objectives of the company, and the markets and economies in which they operate are forward-looking statements. A variety of factors could cause the actual results and expectation to differ materially from the anticipated results or other expectations expressed in the forward-looking statements. These statements are illustrative only and do not amount to any representation that they will be achieved as they involved risks and uncertainties and relate to events and depend upon circumstances, which may or may not occur in the future and there can be no guarantee of future performance. This presentation is being made available only (i) in the United Kingdom to a limited number of prospective investors who are Investment Professionals within the meaning of Articles 19 of the Financial Services and Markets Act 2000 (Financial Promotion) Order 2005 (SI 1529/2005) or (ii) to persons to whom it may otherwise be lawful to make it(all such persons together being referred to as “relevant persons”). Any person who is not a relevant person may not attend this presentation nor rely or act upon matters contained in this presentation. Any person who receives any document forming part of this presentation who is not a relevant person must return it immediately. These presentation materials have not been approved by the Financial Services Authority (“FSA”) as a prospectus for the purposes of section 87A of the Financial Services and Markets Act 2000 and have not been filed with the FSA pursuant to the UK Prospectus Rules. No offer of shares will be made in the UK in circumstances, which would require such a prospectus to be prepared. The distribution of this presentation in certain jurisdictions may be restricted by law and therefore persons into whose possession this presentation comes should inform themselves about and observe any such restrictions. Any such distribution could result in a violation of the law of such jurisdictions. Neither this presentation nor any copy of it maybe taken or transmitted into the United States, Canada, Japan or Australia or distribution to the United States, Canada, Japan or Australia or to any national, citizen, or resident thereof or any corporation, partnership or other entity created organised under the laws thereof. This presentation is being made on the basis that the recipients keep confidential any information contained herein or otherwise made available, whether orally or in writing, in connection with the company. This presentation is confidential and may not be copied, reproduced, further distributed to any person or published, in whole or in part, for any purpose without the consent of the Company. Any person attending this presentation should seek their own independent legal investment and tax advice as they see fit. By receiving this presentation you agree to be bound by the foregoing conditions and limitations. Nothing in this document should be regarded as a profit forecast. In particular, statements referring to expected earnings per share (“EPS”) enhancement should not be interpreted to mean that the consolidated EPS of the Company will necessarily be greater than or equal to its historical earnings per share.</a:t>
            </a:r>
          </a:p>
          <a:p>
            <a:pPr>
              <a:lnSpc>
                <a:spcPct val="130000"/>
              </a:lnSpc>
              <a:defRPr sz="700">
                <a:uFill>
                  <a:solidFill>
                    <a:srgbClr val="000000"/>
                  </a:solidFill>
                </a:uFill>
                <a:latin typeface="Open Sans Light"/>
                <a:ea typeface="Open Sans Light"/>
                <a:cs typeface="Open Sans Light"/>
                <a:sym typeface="Open Sans Light"/>
              </a:defRPr>
            </a:pPr>
            <a:endParaRPr dirty="0">
              <a:latin typeface="Open Sans Light"/>
              <a:ea typeface="Open Sans Light"/>
              <a:cs typeface="Open Sans Light"/>
              <a:sym typeface="Open Sans Light"/>
            </a:endParaRPr>
          </a:p>
          <a:p>
            <a:pPr>
              <a:lnSpc>
                <a:spcPct val="130000"/>
              </a:lnSpc>
              <a:defRPr sz="700">
                <a:uFill>
                  <a:solidFill>
                    <a:srgbClr val="000000"/>
                  </a:solidFill>
                </a:uFill>
                <a:latin typeface="Cambria"/>
                <a:ea typeface="Cambria"/>
                <a:cs typeface="Cambria"/>
                <a:sym typeface="Cambria"/>
              </a:defRPr>
            </a:pPr>
            <a:r>
              <a:rPr dirty="0">
                <a:latin typeface="Open Sans Light"/>
                <a:ea typeface="Open Sans Light"/>
                <a:cs typeface="Open Sans Light"/>
                <a:sym typeface="Open Sans Light"/>
              </a:rPr>
              <a:t>This presentation reflects certain opinion of the directors of the Company at the date of the presentation.</a:t>
            </a:r>
          </a:p>
        </p:txBody>
      </p:sp>
      <p:sp>
        <p:nvSpPr>
          <p:cNvPr id="2" name="Slide Number Placeholder 1"/>
          <p:cNvSpPr>
            <a:spLocks noGrp="1"/>
          </p:cNvSpPr>
          <p:nvPr>
            <p:ph type="sldNum" sz="quarter" idx="12"/>
          </p:nvPr>
        </p:nvSpPr>
        <p:spPr/>
        <p:txBody>
          <a:bodyPr/>
          <a:lstStyle/>
          <a:p>
            <a:fld id="{86CB4B4D-7CA3-9044-876B-883B54F8677D}" type="slidenum">
              <a:rPr lang="en-US" smtClean="0"/>
              <a:t>2</a:t>
            </a:fld>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347979" y="1644700"/>
            <a:ext cx="3935263"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R="5080" indent="12064">
              <a:lnSpc>
                <a:spcPct val="120000"/>
              </a:lnSpc>
              <a:defRPr spc="-165">
                <a:solidFill>
                  <a:srgbClr val="444442"/>
                </a:solidFill>
                <a:latin typeface="Ubuntu Light"/>
                <a:ea typeface="Ubuntu Light"/>
                <a:cs typeface="Ubuntu Light"/>
                <a:sym typeface="Ubuntu Light"/>
              </a:defRPr>
            </a:pPr>
            <a:r>
              <a:rPr lang="en-US" sz="2000" i="1" spc="-10" dirty="0">
                <a:solidFill>
                  <a:schemeClr val="accent2"/>
                </a:solidFill>
              </a:rPr>
              <a:t>“to become the leading investment company </a:t>
            </a:r>
            <a:r>
              <a:rPr lang="en-US" sz="2000" i="1" spc="-10" dirty="0" err="1">
                <a:solidFill>
                  <a:schemeClr val="accent2"/>
                </a:solidFill>
              </a:rPr>
              <a:t>specialising</a:t>
            </a:r>
            <a:r>
              <a:rPr lang="en-US" sz="2000" i="1" spc="-10" dirty="0">
                <a:solidFill>
                  <a:schemeClr val="accent2"/>
                </a:solidFill>
              </a:rPr>
              <a:t> in IoT by unlocking opportunities others haven’t seen or thought possible,</a:t>
            </a:r>
            <a:r>
              <a:rPr sz="2000" i="1" spc="-10" dirty="0">
                <a:solidFill>
                  <a:schemeClr val="accent2"/>
                </a:solidFill>
              </a:rPr>
              <a:t> </a:t>
            </a:r>
            <a:r>
              <a:rPr sz="2000" i="1" spc="-30" dirty="0">
                <a:solidFill>
                  <a:schemeClr val="accent2"/>
                </a:solidFill>
              </a:rPr>
              <a:t>t</a:t>
            </a:r>
            <a:r>
              <a:rPr sz="2000" i="1" spc="0" dirty="0">
                <a:solidFill>
                  <a:schemeClr val="accent2"/>
                </a:solidFill>
              </a:rPr>
              <a:t>o </a:t>
            </a:r>
            <a:r>
              <a:rPr sz="2000" i="1" spc="-2" dirty="0">
                <a:solidFill>
                  <a:schemeClr val="accent2"/>
                </a:solidFill>
              </a:rPr>
              <a:t>deli</a:t>
            </a:r>
            <a:r>
              <a:rPr sz="2000" i="1" spc="-10" dirty="0">
                <a:solidFill>
                  <a:schemeClr val="accent2"/>
                </a:solidFill>
              </a:rPr>
              <a:t>ver</a:t>
            </a:r>
            <a:r>
              <a:rPr sz="2000" i="1" spc="-20" dirty="0">
                <a:solidFill>
                  <a:schemeClr val="accent2"/>
                </a:solidFill>
              </a:rPr>
              <a:t> </a:t>
            </a:r>
            <a:r>
              <a:rPr sz="2000" i="1" spc="-2" dirty="0">
                <a:solidFill>
                  <a:schemeClr val="accent2"/>
                </a:solidFill>
              </a:rPr>
              <a:t>signifi</a:t>
            </a:r>
            <a:r>
              <a:rPr sz="2000" i="1" spc="-7" dirty="0">
                <a:solidFill>
                  <a:schemeClr val="accent2"/>
                </a:solidFill>
              </a:rPr>
              <a:t>c</a:t>
            </a:r>
            <a:r>
              <a:rPr sz="2000" i="1" spc="0" dirty="0">
                <a:solidFill>
                  <a:schemeClr val="accent2"/>
                </a:solidFill>
              </a:rPr>
              <a:t>a</a:t>
            </a:r>
            <a:r>
              <a:rPr sz="2000" i="1" spc="-15" dirty="0">
                <a:solidFill>
                  <a:schemeClr val="accent2"/>
                </a:solidFill>
              </a:rPr>
              <a:t>n</a:t>
            </a:r>
            <a:r>
              <a:rPr sz="2000" i="1" spc="-7" dirty="0">
                <a:solidFill>
                  <a:schemeClr val="accent2"/>
                </a:solidFill>
              </a:rPr>
              <a:t>t</a:t>
            </a:r>
            <a:r>
              <a:rPr sz="2000" i="1" spc="-15" dirty="0">
                <a:solidFill>
                  <a:schemeClr val="accent2"/>
                </a:solidFill>
              </a:rPr>
              <a:t> </a:t>
            </a:r>
            <a:r>
              <a:rPr sz="2000" i="1" spc="-30" dirty="0">
                <a:solidFill>
                  <a:schemeClr val="accent2"/>
                </a:solidFill>
              </a:rPr>
              <a:t>r</a:t>
            </a:r>
            <a:r>
              <a:rPr sz="2000" i="1" spc="-25" dirty="0">
                <a:solidFill>
                  <a:schemeClr val="accent2"/>
                </a:solidFill>
              </a:rPr>
              <a:t>e</a:t>
            </a:r>
            <a:r>
              <a:rPr sz="2000" i="1" spc="0" dirty="0">
                <a:solidFill>
                  <a:schemeClr val="accent2"/>
                </a:solidFill>
              </a:rPr>
              <a:t>turns</a:t>
            </a:r>
            <a:r>
              <a:rPr sz="2000" i="1" spc="-10" dirty="0">
                <a:solidFill>
                  <a:schemeClr val="accent2"/>
                </a:solidFill>
              </a:rPr>
              <a:t> </a:t>
            </a:r>
            <a:r>
              <a:rPr sz="2000" i="1" spc="-34" dirty="0">
                <a:solidFill>
                  <a:schemeClr val="accent2"/>
                </a:solidFill>
              </a:rPr>
              <a:t>f</a:t>
            </a:r>
            <a:r>
              <a:rPr sz="2000" i="1" spc="-12" dirty="0">
                <a:solidFill>
                  <a:schemeClr val="accent2"/>
                </a:solidFill>
              </a:rPr>
              <a:t>o</a:t>
            </a:r>
            <a:r>
              <a:rPr sz="2000" i="1" spc="-7" dirty="0">
                <a:solidFill>
                  <a:schemeClr val="accent2"/>
                </a:solidFill>
              </a:rPr>
              <a:t>r</a:t>
            </a:r>
            <a:r>
              <a:rPr sz="2000" i="1" spc="0" dirty="0">
                <a:solidFill>
                  <a:schemeClr val="accent2"/>
                </a:solidFill>
              </a:rPr>
              <a:t> </a:t>
            </a:r>
            <a:r>
              <a:rPr sz="2000" i="1" spc="-7" dirty="0">
                <a:solidFill>
                  <a:schemeClr val="accent2"/>
                </a:solidFill>
              </a:rPr>
              <a:t>s</a:t>
            </a:r>
            <a:r>
              <a:rPr sz="2000" i="1" spc="-2" dirty="0">
                <a:solidFill>
                  <a:schemeClr val="accent2"/>
                </a:solidFill>
              </a:rPr>
              <a:t>ha</a:t>
            </a:r>
            <a:r>
              <a:rPr sz="2000" i="1" spc="-17" dirty="0">
                <a:solidFill>
                  <a:schemeClr val="accent2"/>
                </a:solidFill>
              </a:rPr>
              <a:t>r</a:t>
            </a:r>
            <a:r>
              <a:rPr sz="2000" i="1" spc="0" dirty="0">
                <a:solidFill>
                  <a:schemeClr val="accent2"/>
                </a:solidFill>
              </a:rPr>
              <a:t>eholde</a:t>
            </a:r>
            <a:r>
              <a:rPr sz="2000" i="1" spc="-40" dirty="0">
                <a:solidFill>
                  <a:schemeClr val="accent2"/>
                </a:solidFill>
              </a:rPr>
              <a:t>r</a:t>
            </a:r>
            <a:r>
              <a:rPr sz="2000" i="1" spc="0" dirty="0">
                <a:solidFill>
                  <a:schemeClr val="accent2"/>
                </a:solidFill>
              </a:rPr>
              <a:t>s</a:t>
            </a:r>
            <a:r>
              <a:rPr lang="en-US" sz="2000" i="1" spc="0" dirty="0">
                <a:solidFill>
                  <a:schemeClr val="accent2"/>
                </a:solidFill>
              </a:rPr>
              <a:t>"</a:t>
            </a:r>
            <a:endParaRPr sz="2000" i="1" spc="0" dirty="0">
              <a:solidFill>
                <a:schemeClr val="accent2"/>
              </a:solidFill>
            </a:endParaRPr>
          </a:p>
        </p:txBody>
      </p:sp>
      <p:pic>
        <p:nvPicPr>
          <p:cNvPr id="96" name="Tern Logo RGB.jpg"/>
          <p:cNvPicPr>
            <a:picLocks noChangeAspect="1"/>
          </p:cNvPicPr>
          <p:nvPr/>
        </p:nvPicPr>
        <p:blipFill>
          <a:blip r:embed="rId3">
            <a:extLst/>
          </a:blip>
          <a:stretch>
            <a:fillRect/>
          </a:stretch>
        </p:blipFill>
        <p:spPr>
          <a:xfrm>
            <a:off x="382107" y="4621603"/>
            <a:ext cx="720654" cy="282401"/>
          </a:xfrm>
          <a:prstGeom prst="rect">
            <a:avLst/>
          </a:prstGeom>
          <a:ln w="12700">
            <a:miter lim="400000"/>
          </a:ln>
        </p:spPr>
      </p:pic>
      <p:sp>
        <p:nvSpPr>
          <p:cNvPr id="97" name="Shape 97"/>
          <p:cNvSpPr/>
          <p:nvPr/>
        </p:nvSpPr>
        <p:spPr>
          <a:xfrm>
            <a:off x="326541" y="279272"/>
            <a:ext cx="8490917" cy="596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3500" spc="-3">
                <a:solidFill>
                  <a:srgbClr val="6BC3CC"/>
                </a:solidFill>
                <a:latin typeface="Open Sans Light"/>
                <a:ea typeface="Open Sans Light"/>
                <a:cs typeface="Open Sans Light"/>
                <a:sym typeface="Open Sans Light"/>
              </a:defRPr>
            </a:lvl1pPr>
          </a:lstStyle>
          <a:p>
            <a:r>
              <a:rPr dirty="0"/>
              <a:t>Vision</a:t>
            </a:r>
          </a:p>
        </p:txBody>
      </p:sp>
      <p:pic>
        <p:nvPicPr>
          <p:cNvPr id="98" name="Vision.jpg"/>
          <p:cNvPicPr>
            <a:picLocks noChangeAspect="1"/>
          </p:cNvPicPr>
          <p:nvPr/>
        </p:nvPicPr>
        <p:blipFill>
          <a:blip r:embed="rId4">
            <a:extLst/>
          </a:blip>
          <a:stretch>
            <a:fillRect/>
          </a:stretch>
        </p:blipFill>
        <p:spPr>
          <a:xfrm>
            <a:off x="4604699" y="0"/>
            <a:ext cx="4549294" cy="5146388"/>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3</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359569" y="892596"/>
            <a:ext cx="3409791" cy="3679498"/>
          </a:xfrm>
        </p:spPr>
        <p:txBody>
          <a:bodyPr>
            <a:normAutofit/>
          </a:bodyPr>
          <a:lstStyle/>
          <a:p>
            <a:pPr algn="just">
              <a:lnSpc>
                <a:spcPct val="100000"/>
              </a:lnSpc>
              <a:spcBef>
                <a:spcPts val="0"/>
              </a:spcBef>
              <a:buFont typeface="Wingdings" panose="05000000000000000000" pitchFamily="2" charset="2"/>
              <a:buChar char="Ø"/>
            </a:pPr>
            <a:r>
              <a:rPr lang="en-GB" sz="1400" dirty="0">
                <a:solidFill>
                  <a:schemeClr val="accent2"/>
                </a:solidFill>
                <a:latin typeface="+mn-lt"/>
                <a:ea typeface="Calibri" charset="0"/>
                <a:cs typeface="Calibri" charset="0"/>
              </a:rPr>
              <a:t>AIM listed investment company created in 2013 </a:t>
            </a:r>
          </a:p>
          <a:p>
            <a:pPr algn="just">
              <a:lnSpc>
                <a:spcPct val="100000"/>
              </a:lnSpc>
              <a:spcBef>
                <a:spcPts val="0"/>
              </a:spcBef>
              <a:buFont typeface="Wingdings" panose="05000000000000000000" pitchFamily="2" charset="2"/>
              <a:buChar char="Ø"/>
            </a:pPr>
            <a:endParaRPr lang="en-GB" sz="1400" dirty="0">
              <a:solidFill>
                <a:schemeClr val="accent2"/>
              </a:solidFill>
              <a:latin typeface="+mn-lt"/>
              <a:ea typeface="Calibri" charset="0"/>
              <a:cs typeface="Calibri" charset="0"/>
            </a:endParaRPr>
          </a:p>
          <a:p>
            <a:pPr algn="just">
              <a:lnSpc>
                <a:spcPct val="100000"/>
              </a:lnSpc>
              <a:spcBef>
                <a:spcPts val="0"/>
              </a:spcBef>
              <a:buFont typeface="Wingdings" panose="05000000000000000000" pitchFamily="2" charset="2"/>
              <a:buChar char="Ø"/>
            </a:pPr>
            <a:r>
              <a:rPr lang="en-GB" sz="1400" dirty="0">
                <a:solidFill>
                  <a:schemeClr val="accent2"/>
                </a:solidFill>
                <a:latin typeface="+mn-lt"/>
                <a:ea typeface="Calibri" charset="0"/>
                <a:cs typeface="Calibri" charset="0"/>
              </a:rPr>
              <a:t>Investment Focus: The Internet of Things (IoT)</a:t>
            </a:r>
          </a:p>
          <a:p>
            <a:pPr algn="just">
              <a:lnSpc>
                <a:spcPct val="100000"/>
              </a:lnSpc>
              <a:spcBef>
                <a:spcPts val="0"/>
              </a:spcBef>
              <a:buFont typeface="Wingdings" panose="05000000000000000000" pitchFamily="2" charset="2"/>
              <a:buChar char="Ø"/>
            </a:pPr>
            <a:endParaRPr lang="en-GB" sz="1400" dirty="0">
              <a:solidFill>
                <a:schemeClr val="accent2"/>
              </a:solidFill>
              <a:latin typeface="+mn-lt"/>
              <a:ea typeface="Calibri" charset="0"/>
              <a:cs typeface="Calibri" charset="0"/>
            </a:endParaRPr>
          </a:p>
          <a:p>
            <a:pPr algn="just">
              <a:lnSpc>
                <a:spcPct val="100000"/>
              </a:lnSpc>
              <a:spcBef>
                <a:spcPts val="0"/>
              </a:spcBef>
              <a:buFont typeface="Wingdings" panose="05000000000000000000" pitchFamily="2" charset="2"/>
              <a:buChar char="Ø"/>
            </a:pPr>
            <a:r>
              <a:rPr lang="en-GB" sz="1400" dirty="0">
                <a:solidFill>
                  <a:schemeClr val="accent2"/>
                </a:solidFill>
                <a:latin typeface="+mn-lt"/>
                <a:ea typeface="Calibri" charset="0"/>
                <a:cs typeface="Calibri" charset="0"/>
              </a:rPr>
              <a:t>Five portfolio companies including Device Authority and </a:t>
            </a:r>
            <a:r>
              <a:rPr lang="en-GB" sz="1400" dirty="0" err="1">
                <a:solidFill>
                  <a:schemeClr val="accent2"/>
                </a:solidFill>
                <a:latin typeface="+mn-lt"/>
                <a:ea typeface="Calibri" charset="0"/>
                <a:cs typeface="Calibri" charset="0"/>
              </a:rPr>
              <a:t>InVMA</a:t>
            </a:r>
            <a:r>
              <a:rPr lang="en-GB" sz="1400" dirty="0">
                <a:solidFill>
                  <a:schemeClr val="accent2"/>
                </a:solidFill>
                <a:latin typeface="+mn-lt"/>
                <a:ea typeface="Calibri" charset="0"/>
                <a:cs typeface="Calibri" charset="0"/>
              </a:rPr>
              <a:t> holdings which are making strong headway in the growing IoT security space </a:t>
            </a:r>
          </a:p>
          <a:p>
            <a:pPr algn="just">
              <a:lnSpc>
                <a:spcPct val="100000"/>
              </a:lnSpc>
              <a:spcBef>
                <a:spcPts val="0"/>
              </a:spcBef>
              <a:buFont typeface="Wingdings" panose="05000000000000000000" pitchFamily="2" charset="2"/>
              <a:buChar char="Ø"/>
            </a:pPr>
            <a:endParaRPr lang="en-GB" sz="1400" dirty="0">
              <a:solidFill>
                <a:schemeClr val="accent2"/>
              </a:solidFill>
              <a:latin typeface="+mn-lt"/>
              <a:ea typeface="Calibri" charset="0"/>
              <a:cs typeface="Calibri" charset="0"/>
            </a:endParaRPr>
          </a:p>
          <a:p>
            <a:pPr algn="just">
              <a:lnSpc>
                <a:spcPct val="100000"/>
              </a:lnSpc>
              <a:spcBef>
                <a:spcPts val="0"/>
              </a:spcBef>
              <a:buFont typeface="Wingdings" panose="05000000000000000000" pitchFamily="2" charset="2"/>
              <a:buChar char="Ø"/>
            </a:pPr>
            <a:r>
              <a:rPr lang="en-GB" sz="1400" dirty="0">
                <a:solidFill>
                  <a:schemeClr val="accent2"/>
                </a:solidFill>
                <a:ea typeface="Calibri" charset="0"/>
                <a:cs typeface="Calibri" charset="0"/>
              </a:rPr>
              <a:t>Emphasis on active participation in portfolio companies </a:t>
            </a:r>
          </a:p>
          <a:p>
            <a:pPr marL="702469" lvl="1" indent="-171450" algn="just">
              <a:lnSpc>
                <a:spcPct val="100000"/>
              </a:lnSpc>
              <a:spcBef>
                <a:spcPts val="0"/>
              </a:spcBef>
              <a:buFont typeface="Wingdings" panose="05000000000000000000" pitchFamily="2" charset="2"/>
              <a:buChar char="Ø"/>
            </a:pPr>
            <a:endParaRPr lang="en-GB" sz="1400" dirty="0">
              <a:solidFill>
                <a:schemeClr val="accent2"/>
              </a:solidFill>
              <a:ea typeface="Calibri" charset="0"/>
              <a:cs typeface="Calibri" charset="0"/>
            </a:endParaRPr>
          </a:p>
          <a:p>
            <a:pPr algn="just">
              <a:lnSpc>
                <a:spcPct val="100000"/>
              </a:lnSpc>
              <a:spcBef>
                <a:spcPts val="0"/>
              </a:spcBef>
              <a:buFont typeface="Wingdings" panose="05000000000000000000" pitchFamily="2" charset="2"/>
              <a:buChar char="Ø"/>
            </a:pPr>
            <a:r>
              <a:rPr lang="en-GB" sz="1400" dirty="0">
                <a:solidFill>
                  <a:schemeClr val="accent2"/>
                </a:solidFill>
                <a:latin typeface="+mn-lt"/>
                <a:ea typeface="Calibri" charset="0"/>
                <a:cs typeface="Calibri" charset="0"/>
              </a:rPr>
              <a:t>Initial funding from Founders followed by placements totals </a:t>
            </a:r>
            <a:r>
              <a:rPr lang="en-GB" sz="1400" dirty="0">
                <a:solidFill>
                  <a:schemeClr val="accent2"/>
                </a:solidFill>
                <a:latin typeface="+mn-lt"/>
                <a:ea typeface="Verdana" panose="020B0604030504040204" pitchFamily="34" charset="0"/>
                <a:cs typeface="Verdana" panose="020B0604030504040204" pitchFamily="34" charset="0"/>
              </a:rPr>
              <a:t>£</a:t>
            </a:r>
            <a:r>
              <a:rPr lang="en-GB" sz="1400" dirty="0">
                <a:solidFill>
                  <a:schemeClr val="accent2"/>
                </a:solidFill>
                <a:latin typeface="+mn-lt"/>
                <a:ea typeface="Calibri" charset="0"/>
                <a:cs typeface="Calibri" charset="0"/>
              </a:rPr>
              <a:t>5.6m</a:t>
            </a:r>
          </a:p>
          <a:p>
            <a:pPr marL="0" indent="0" algn="just">
              <a:lnSpc>
                <a:spcPct val="100000"/>
              </a:lnSpc>
              <a:spcBef>
                <a:spcPts val="0"/>
              </a:spcBef>
              <a:buNone/>
            </a:pPr>
            <a:endParaRPr lang="en-GB" sz="4000" dirty="0">
              <a:latin typeface="Calibri" charset="0"/>
              <a:ea typeface="Calibri" charset="0"/>
              <a:cs typeface="Calibri" charset="0"/>
            </a:endParaRPr>
          </a:p>
        </p:txBody>
      </p:sp>
      <p:sp>
        <p:nvSpPr>
          <p:cNvPr id="4" name="Title 3"/>
          <p:cNvSpPr>
            <a:spLocks noGrp="1"/>
          </p:cNvSpPr>
          <p:nvPr>
            <p:ph type="title"/>
          </p:nvPr>
        </p:nvSpPr>
        <p:spPr/>
        <p:txBody>
          <a:bodyPr/>
          <a:lstStyle/>
          <a:p>
            <a:r>
              <a:rPr lang="en-GB" dirty="0">
                <a:solidFill>
                  <a:schemeClr val="accent6">
                    <a:lumMod val="50000"/>
                    <a:lumOff val="50000"/>
                  </a:schemeClr>
                </a:solidFill>
                <a:latin typeface="+mn-lt"/>
              </a:rPr>
              <a:t>Tern at a Glance</a:t>
            </a:r>
            <a:endParaRPr lang="en-US" dirty="0">
              <a:solidFill>
                <a:schemeClr val="accent6">
                  <a:lumMod val="50000"/>
                  <a:lumOff val="50000"/>
                </a:schemeClr>
              </a:solidFill>
              <a:latin typeface="+mn-lt"/>
            </a:endParaRPr>
          </a:p>
        </p:txBody>
      </p:sp>
      <p:sp>
        <p:nvSpPr>
          <p:cNvPr id="10" name="Rectangle 9">
            <a:hlinkClick r:id="" action="ppaction://noaction"/>
          </p:cNvPr>
          <p:cNvSpPr/>
          <p:nvPr/>
        </p:nvSpPr>
        <p:spPr>
          <a:xfrm>
            <a:off x="3671076" y="4572094"/>
            <a:ext cx="1881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D18FD86E-46DA-43F3-AA09-3C03E1271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619" y="137221"/>
            <a:ext cx="4014629" cy="2671407"/>
          </a:xfrm>
          <a:prstGeom prst="rect">
            <a:avLst/>
          </a:prstGeom>
        </p:spPr>
      </p:pic>
      <p:graphicFrame>
        <p:nvGraphicFramePr>
          <p:cNvPr id="3" name="Table 2">
            <a:extLst>
              <a:ext uri="{FF2B5EF4-FFF2-40B4-BE49-F238E27FC236}">
                <a16:creationId xmlns:a16="http://schemas.microsoft.com/office/drawing/2014/main" id="{C4DA7A26-CA33-43AD-8A66-37D51174EA60}"/>
              </a:ext>
            </a:extLst>
          </p:cNvPr>
          <p:cNvGraphicFramePr>
            <a:graphicFrameLocks noGrp="1"/>
          </p:cNvGraphicFramePr>
          <p:nvPr>
            <p:extLst>
              <p:ext uri="{D42A27DB-BD31-4B8C-83A1-F6EECF244321}">
                <p14:modId xmlns:p14="http://schemas.microsoft.com/office/powerpoint/2010/main" val="187564671"/>
              </p:ext>
            </p:extLst>
          </p:nvPr>
        </p:nvGraphicFramePr>
        <p:xfrm>
          <a:off x="4569619" y="3082472"/>
          <a:ext cx="4202017" cy="1554480"/>
        </p:xfrm>
        <a:graphic>
          <a:graphicData uri="http://schemas.openxmlformats.org/drawingml/2006/table">
            <a:tbl>
              <a:tblPr firstRow="1" bandRow="1">
                <a:tableStyleId>{5940675A-B579-460E-94D1-54222C63F5DA}</a:tableStyleId>
              </a:tblPr>
              <a:tblGrid>
                <a:gridCol w="3142356">
                  <a:extLst>
                    <a:ext uri="{9D8B030D-6E8A-4147-A177-3AD203B41FA5}">
                      <a16:colId xmlns:a16="http://schemas.microsoft.com/office/drawing/2014/main" val="111669858"/>
                    </a:ext>
                  </a:extLst>
                </a:gridCol>
                <a:gridCol w="1059661">
                  <a:extLst>
                    <a:ext uri="{9D8B030D-6E8A-4147-A177-3AD203B41FA5}">
                      <a16:colId xmlns:a16="http://schemas.microsoft.com/office/drawing/2014/main" val="213634462"/>
                    </a:ext>
                  </a:extLst>
                </a:gridCol>
              </a:tblGrid>
              <a:tr h="249783">
                <a:tc>
                  <a:txBody>
                    <a:bodyPr/>
                    <a:lstStyle/>
                    <a:p>
                      <a:r>
                        <a:rPr lang="en-GB" sz="1100" dirty="0"/>
                        <a:t>Al Sisto (CEO)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5.5%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8414592"/>
                  </a:ext>
                </a:extLst>
              </a:tr>
              <a:tr h="249783">
                <a:tc>
                  <a:txBody>
                    <a:bodyPr/>
                    <a:lstStyle/>
                    <a:p>
                      <a:r>
                        <a:rPr lang="en-GB" sz="1100" dirty="0"/>
                        <a:t>Bruce Leith (Business Development Director)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5.1%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7845264"/>
                  </a:ext>
                </a:extLst>
              </a:tr>
              <a:tr h="249783">
                <a:tc>
                  <a:txBody>
                    <a:bodyPr/>
                    <a:lstStyle/>
                    <a:p>
                      <a:r>
                        <a:rPr lang="en-GB" sz="1100" dirty="0" err="1"/>
                        <a:t>Canaccord</a:t>
                      </a:r>
                      <a:r>
                        <a:rPr lang="en-GB" sz="1100" dirty="0"/>
                        <a:t> </a:t>
                      </a:r>
                      <a:r>
                        <a:rPr lang="en-GB" sz="1100" dirty="0" err="1"/>
                        <a:t>Genuity</a:t>
                      </a:r>
                      <a:r>
                        <a:rPr lang="en-GB" sz="1100" dirty="0"/>
                        <a:t> Group Inc</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4.3%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45162584"/>
                  </a:ext>
                </a:extLst>
              </a:tr>
              <a:tr h="249783">
                <a:tc>
                  <a:txBody>
                    <a:bodyPr/>
                    <a:lstStyle/>
                    <a:p>
                      <a:r>
                        <a:rPr lang="en-GB" sz="1100" dirty="0"/>
                        <a:t>City Financial Equity Fund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4.1%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79759608"/>
                  </a:ext>
                </a:extLst>
              </a:tr>
              <a:tr h="249783">
                <a:tc>
                  <a:txBody>
                    <a:bodyPr/>
                    <a:lstStyle/>
                    <a:p>
                      <a:r>
                        <a:rPr lang="en-GB" sz="1100" dirty="0"/>
                        <a:t>Michael Clark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3.6%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35118233"/>
                  </a:ext>
                </a:extLst>
              </a:tr>
              <a:tr h="249783">
                <a:tc>
                  <a:txBody>
                    <a:bodyPr/>
                    <a:lstStyle/>
                    <a:p>
                      <a:r>
                        <a:rPr lang="en-GB" sz="1100" dirty="0"/>
                        <a:t>John Mahtani</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r>
                        <a:rPr lang="en-GB" sz="1050" dirty="0"/>
                        <a:t>3.0%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86073638"/>
                  </a:ext>
                </a:extLst>
              </a:tr>
            </a:tbl>
          </a:graphicData>
        </a:graphic>
      </p:graphicFrame>
      <p:sp>
        <p:nvSpPr>
          <p:cNvPr id="7" name="Slide Number Placeholder 1">
            <a:extLst>
              <a:ext uri="{FF2B5EF4-FFF2-40B4-BE49-F238E27FC236}">
                <a16:creationId xmlns:a16="http://schemas.microsoft.com/office/drawing/2014/main" id="{95C09567-B865-4905-8E0A-D069FDBE3326}"/>
              </a:ext>
            </a:extLst>
          </p:cNvPr>
          <p:cNvSpPr>
            <a:spLocks noGrp="1"/>
          </p:cNvSpPr>
          <p:nvPr>
            <p:ph type="sldNum" sz="quarter" idx="12"/>
          </p:nvPr>
        </p:nvSpPr>
        <p:spPr>
          <a:xfrm>
            <a:off x="8302613" y="4636952"/>
            <a:ext cx="477056" cy="273844"/>
          </a:xfrm>
        </p:spPr>
        <p:txBody>
          <a:bodyPr/>
          <a:lstStyle/>
          <a:p>
            <a:fld id="{86CB4B4D-7CA3-9044-876B-883B54F8677D}" type="slidenum">
              <a:rPr lang="en-US" smtClean="0"/>
              <a:t>4</a:t>
            </a:fld>
            <a:endParaRPr lang="en-US"/>
          </a:p>
        </p:txBody>
      </p:sp>
      <p:sp>
        <p:nvSpPr>
          <p:cNvPr id="6" name="TextBox 5">
            <a:extLst>
              <a:ext uri="{FF2B5EF4-FFF2-40B4-BE49-F238E27FC236}">
                <a16:creationId xmlns:a16="http://schemas.microsoft.com/office/drawing/2014/main" id="{0516478F-2E57-40EF-A182-9F72AA8714BA}"/>
              </a:ext>
            </a:extLst>
          </p:cNvPr>
          <p:cNvSpPr txBox="1"/>
          <p:nvPr/>
        </p:nvSpPr>
        <p:spPr>
          <a:xfrm>
            <a:off x="4569619" y="2810007"/>
            <a:ext cx="2999581" cy="261610"/>
          </a:xfrm>
          <a:prstGeom prst="rect">
            <a:avLst/>
          </a:prstGeom>
          <a:noFill/>
        </p:spPr>
        <p:txBody>
          <a:bodyPr wrap="square" rtlCol="0">
            <a:spAutoFit/>
          </a:bodyPr>
          <a:lstStyle/>
          <a:p>
            <a:r>
              <a:rPr lang="en-GB" sz="1100" b="1" dirty="0"/>
              <a:t>Significant shareholders</a:t>
            </a:r>
          </a:p>
        </p:txBody>
      </p:sp>
    </p:spTree>
    <p:extLst>
      <p:ext uri="{BB962C8B-B14F-4D97-AF65-F5344CB8AC3E}">
        <p14:creationId xmlns:p14="http://schemas.microsoft.com/office/powerpoint/2010/main" val="98363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2118322" y="1769879"/>
            <a:ext cx="1424306" cy="3590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ts val="1400"/>
              </a:lnSpc>
              <a:defRPr sz="1500" spc="-12">
                <a:solidFill>
                  <a:srgbClr val="6BC3CC"/>
                </a:solidFill>
                <a:latin typeface="Open Sans Light"/>
                <a:ea typeface="Open Sans Light"/>
                <a:cs typeface="Open Sans Light"/>
                <a:sym typeface="Open Sans Light"/>
              </a:defRPr>
            </a:pPr>
            <a:r>
              <a:rPr lang="en-US" dirty="0"/>
              <a:t>Ian Richie</a:t>
            </a:r>
            <a:endParaRPr lang="en-US" spc="-8" dirty="0"/>
          </a:p>
          <a:p>
            <a:pPr>
              <a:lnSpc>
                <a:spcPts val="1400"/>
              </a:lnSpc>
              <a:defRPr sz="1500" spc="-12">
                <a:solidFill>
                  <a:srgbClr val="6BC3CC"/>
                </a:solidFill>
                <a:latin typeface="Open Sans Light"/>
                <a:ea typeface="Open Sans Light"/>
                <a:cs typeface="Open Sans Light"/>
                <a:sym typeface="Open Sans Light"/>
              </a:defRPr>
            </a:pPr>
            <a:r>
              <a:rPr lang="en-US" sz="1000" spc="-8" dirty="0">
                <a:solidFill>
                  <a:schemeClr val="tx1"/>
                </a:solidFill>
              </a:rPr>
              <a:t>Chairman</a:t>
            </a:r>
            <a:endParaRPr sz="1000" spc="-8" dirty="0">
              <a:solidFill>
                <a:schemeClr val="tx1"/>
              </a:solidFill>
            </a:endParaRPr>
          </a:p>
        </p:txBody>
      </p:sp>
      <p:sp>
        <p:nvSpPr>
          <p:cNvPr id="129" name="Shape 129"/>
          <p:cNvSpPr/>
          <p:nvPr/>
        </p:nvSpPr>
        <p:spPr>
          <a:xfrm>
            <a:off x="398529" y="1769879"/>
            <a:ext cx="1557021" cy="3590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ts val="1400"/>
              </a:lnSpc>
              <a:defRPr sz="1500" spc="-8">
                <a:solidFill>
                  <a:srgbClr val="6BC3CC"/>
                </a:solidFill>
                <a:latin typeface="Open Sans Light"/>
                <a:ea typeface="Open Sans Light"/>
                <a:cs typeface="Open Sans Light"/>
                <a:sym typeface="Open Sans Light"/>
              </a:defRPr>
            </a:pPr>
            <a:r>
              <a:rPr dirty="0"/>
              <a:t>Al Si</a:t>
            </a:r>
            <a:r>
              <a:rPr spc="-25" dirty="0"/>
              <a:t>s</a:t>
            </a:r>
            <a:r>
              <a:rPr spc="-20" dirty="0"/>
              <a:t>t</a:t>
            </a:r>
            <a:r>
              <a:rPr dirty="0"/>
              <a:t>o</a:t>
            </a:r>
          </a:p>
          <a:p>
            <a:pPr>
              <a:lnSpc>
                <a:spcPts val="1400"/>
              </a:lnSpc>
              <a:defRPr sz="1000" spc="-2">
                <a:latin typeface="Open Sans Light"/>
                <a:ea typeface="Open Sans Light"/>
                <a:cs typeface="Open Sans Light"/>
                <a:sym typeface="Open Sans Light"/>
              </a:defRPr>
            </a:pPr>
            <a:r>
              <a:rPr lang="en-US" dirty="0"/>
              <a:t>CEO</a:t>
            </a:r>
          </a:p>
        </p:txBody>
      </p:sp>
      <p:sp>
        <p:nvSpPr>
          <p:cNvPr id="130" name="Shape 130"/>
          <p:cNvSpPr/>
          <p:nvPr/>
        </p:nvSpPr>
        <p:spPr>
          <a:xfrm>
            <a:off x="328527" y="1046111"/>
            <a:ext cx="8451141" cy="41036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R="5080" indent="12700">
              <a:lnSpc>
                <a:spcPts val="1600"/>
              </a:lnSpc>
              <a:defRPr sz="1300" spc="-8">
                <a:latin typeface="Open Sans Light"/>
                <a:ea typeface="Open Sans Light"/>
                <a:cs typeface="Open Sans Light"/>
                <a:sym typeface="Open Sans Light"/>
              </a:defRPr>
            </a:pPr>
            <a:r>
              <a:rPr sz="1400" dirty="0">
                <a:latin typeface="+mj-lt"/>
              </a:rPr>
              <a:t>E</a:t>
            </a:r>
            <a:r>
              <a:rPr sz="1400" spc="-44" dirty="0">
                <a:latin typeface="+mj-lt"/>
              </a:rPr>
              <a:t>x</a:t>
            </a:r>
            <a:r>
              <a:rPr sz="1400" spc="-16" dirty="0">
                <a:latin typeface="+mj-lt"/>
              </a:rPr>
              <a:t>ec</a:t>
            </a:r>
            <a:r>
              <a:rPr sz="1400" spc="-20" dirty="0">
                <a:latin typeface="+mj-lt"/>
              </a:rPr>
              <a:t>u</a:t>
            </a:r>
            <a:r>
              <a:rPr sz="1400" spc="-28" dirty="0">
                <a:latin typeface="+mj-lt"/>
              </a:rPr>
              <a:t>t</a:t>
            </a:r>
            <a:r>
              <a:rPr sz="1400" spc="-4" dirty="0">
                <a:latin typeface="+mj-lt"/>
              </a:rPr>
              <a:t>i</a:t>
            </a:r>
            <a:r>
              <a:rPr sz="1400" spc="-28" dirty="0">
                <a:latin typeface="+mj-lt"/>
              </a:rPr>
              <a:t>v</a:t>
            </a:r>
            <a:r>
              <a:rPr sz="1400" dirty="0">
                <a:latin typeface="+mj-lt"/>
              </a:rPr>
              <a:t>e</a:t>
            </a:r>
            <a:r>
              <a:rPr sz="1400" spc="-60" dirty="0">
                <a:latin typeface="+mj-lt"/>
              </a:rPr>
              <a:t> </a:t>
            </a:r>
            <a:r>
              <a:rPr sz="1400" dirty="0">
                <a:latin typeface="+mj-lt"/>
              </a:rPr>
              <a:t>D</a:t>
            </a:r>
            <a:r>
              <a:rPr sz="1400" spc="0" dirty="0">
                <a:latin typeface="+mj-lt"/>
              </a:rPr>
              <a:t>i</a:t>
            </a:r>
            <a:r>
              <a:rPr sz="1400" spc="-36" dirty="0">
                <a:latin typeface="+mj-lt"/>
              </a:rPr>
              <a:t>r</a:t>
            </a:r>
            <a:r>
              <a:rPr sz="1400" spc="-16" dirty="0">
                <a:latin typeface="+mj-lt"/>
              </a:rPr>
              <a:t>e</a:t>
            </a:r>
            <a:r>
              <a:rPr sz="1400" spc="-24" dirty="0">
                <a:latin typeface="+mj-lt"/>
              </a:rPr>
              <a:t>c</a:t>
            </a:r>
            <a:r>
              <a:rPr sz="1400" spc="-28" dirty="0">
                <a:latin typeface="+mj-lt"/>
              </a:rPr>
              <a:t>t</a:t>
            </a:r>
            <a:r>
              <a:rPr sz="1400" spc="-24" dirty="0">
                <a:latin typeface="+mj-lt"/>
              </a:rPr>
              <a:t>o</a:t>
            </a:r>
            <a:r>
              <a:rPr sz="1400" spc="-36" dirty="0">
                <a:latin typeface="+mj-lt"/>
              </a:rPr>
              <a:t>r</a:t>
            </a:r>
            <a:r>
              <a:rPr sz="1400" dirty="0">
                <a:latin typeface="+mj-lt"/>
              </a:rPr>
              <a:t>s</a:t>
            </a:r>
            <a:r>
              <a:rPr sz="1400" spc="-48" dirty="0">
                <a:latin typeface="+mj-lt"/>
              </a:rPr>
              <a:t> </a:t>
            </a:r>
            <a:r>
              <a:rPr sz="1400" dirty="0">
                <a:latin typeface="+mj-lt"/>
              </a:rPr>
              <a:t>h</a:t>
            </a:r>
            <a:r>
              <a:rPr sz="1400" spc="-36" dirty="0">
                <a:latin typeface="+mj-lt"/>
              </a:rPr>
              <a:t>a</a:t>
            </a:r>
            <a:r>
              <a:rPr sz="1400" spc="-24" dirty="0">
                <a:latin typeface="+mj-lt"/>
              </a:rPr>
              <a:t>v</a:t>
            </a:r>
            <a:r>
              <a:rPr sz="1400" dirty="0">
                <a:latin typeface="+mj-lt"/>
              </a:rPr>
              <a:t>e</a:t>
            </a:r>
            <a:r>
              <a:rPr sz="1400" spc="-174" dirty="0">
                <a:latin typeface="+mj-lt"/>
              </a:rPr>
              <a:t> </a:t>
            </a:r>
            <a:r>
              <a:rPr sz="1400" spc="-130" dirty="0">
                <a:latin typeface="+mj-lt"/>
              </a:rPr>
              <a:t>10</a:t>
            </a:r>
            <a:r>
              <a:rPr sz="1400" spc="0" dirty="0">
                <a:latin typeface="+mj-lt"/>
              </a:rPr>
              <a:t>0</a:t>
            </a:r>
            <a:r>
              <a:rPr sz="1400" spc="24" dirty="0">
                <a:latin typeface="+mj-lt"/>
              </a:rPr>
              <a:t>+</a:t>
            </a:r>
            <a:r>
              <a:rPr sz="1400" spc="-24" dirty="0">
                <a:latin typeface="+mj-lt"/>
              </a:rPr>
              <a:t>y</a:t>
            </a:r>
            <a:r>
              <a:rPr sz="1400" spc="-12" dirty="0">
                <a:latin typeface="+mj-lt"/>
              </a:rPr>
              <a:t>ea</a:t>
            </a:r>
            <a:r>
              <a:rPr sz="1400" spc="-48" dirty="0">
                <a:latin typeface="+mj-lt"/>
              </a:rPr>
              <a:t>r</a:t>
            </a:r>
            <a:r>
              <a:rPr sz="1400" dirty="0">
                <a:latin typeface="+mj-lt"/>
              </a:rPr>
              <a:t>s</a:t>
            </a:r>
            <a:r>
              <a:rPr sz="1400" spc="-48" dirty="0">
                <a:latin typeface="+mj-lt"/>
              </a:rPr>
              <a:t> </a:t>
            </a:r>
            <a:r>
              <a:rPr sz="1400" spc="-16" dirty="0">
                <a:latin typeface="+mj-lt"/>
              </a:rPr>
              <a:t>c</a:t>
            </a:r>
            <a:r>
              <a:rPr sz="1400" spc="-12" dirty="0">
                <a:latin typeface="+mj-lt"/>
              </a:rPr>
              <a:t>o</a:t>
            </a:r>
            <a:r>
              <a:rPr sz="1400" spc="-28" dirty="0">
                <a:latin typeface="+mj-lt"/>
              </a:rPr>
              <a:t>mb</a:t>
            </a:r>
            <a:r>
              <a:rPr sz="1400" spc="-4" dirty="0">
                <a:latin typeface="+mj-lt"/>
              </a:rPr>
              <a:t>i</a:t>
            </a:r>
            <a:r>
              <a:rPr sz="1400" spc="-24" dirty="0">
                <a:latin typeface="+mj-lt"/>
              </a:rPr>
              <a:t>n</a:t>
            </a:r>
            <a:r>
              <a:rPr sz="1400" spc="-16" dirty="0">
                <a:latin typeface="+mj-lt"/>
              </a:rPr>
              <a:t>e</a:t>
            </a:r>
            <a:r>
              <a:rPr sz="1400" dirty="0">
                <a:latin typeface="+mj-lt"/>
              </a:rPr>
              <a:t>d</a:t>
            </a:r>
            <a:r>
              <a:rPr sz="1400" spc="-52" dirty="0">
                <a:latin typeface="+mj-lt"/>
              </a:rPr>
              <a:t> </a:t>
            </a:r>
            <a:r>
              <a:rPr sz="1400" dirty="0">
                <a:latin typeface="+mj-lt"/>
              </a:rPr>
              <a:t>b</a:t>
            </a:r>
            <a:r>
              <a:rPr sz="1400" spc="-16" dirty="0">
                <a:latin typeface="+mj-lt"/>
              </a:rPr>
              <a:t>o</a:t>
            </a:r>
            <a:r>
              <a:rPr sz="1400" dirty="0">
                <a:latin typeface="+mj-lt"/>
              </a:rPr>
              <a:t>a</a:t>
            </a:r>
            <a:r>
              <a:rPr sz="1400" spc="-32" dirty="0">
                <a:latin typeface="+mj-lt"/>
              </a:rPr>
              <a:t>r</a:t>
            </a:r>
            <a:r>
              <a:rPr sz="1400" dirty="0">
                <a:latin typeface="+mj-lt"/>
              </a:rPr>
              <a:t>d</a:t>
            </a:r>
            <a:r>
              <a:rPr sz="1400" spc="-65" dirty="0">
                <a:latin typeface="+mj-lt"/>
              </a:rPr>
              <a:t> </a:t>
            </a:r>
            <a:r>
              <a:rPr sz="1400" spc="-28" dirty="0">
                <a:latin typeface="+mj-lt"/>
              </a:rPr>
              <a:t>e</a:t>
            </a:r>
            <a:r>
              <a:rPr sz="1400" dirty="0">
                <a:latin typeface="+mj-lt"/>
              </a:rPr>
              <a:t>xp</a:t>
            </a:r>
            <a:r>
              <a:rPr sz="1400" spc="-16" dirty="0">
                <a:latin typeface="+mj-lt"/>
              </a:rPr>
              <a:t>e</a:t>
            </a:r>
            <a:r>
              <a:rPr sz="1400" spc="-28" dirty="0">
                <a:latin typeface="+mj-lt"/>
              </a:rPr>
              <a:t>r</a:t>
            </a:r>
            <a:r>
              <a:rPr sz="1400" spc="-4" dirty="0">
                <a:latin typeface="+mj-lt"/>
              </a:rPr>
              <a:t>i</a:t>
            </a:r>
            <a:r>
              <a:rPr sz="1400" spc="-20" dirty="0">
                <a:latin typeface="+mj-lt"/>
              </a:rPr>
              <a:t>en</a:t>
            </a:r>
            <a:r>
              <a:rPr sz="1400" spc="-24" dirty="0">
                <a:latin typeface="+mj-lt"/>
              </a:rPr>
              <a:t>c</a:t>
            </a:r>
            <a:r>
              <a:rPr sz="1400" dirty="0">
                <a:latin typeface="+mj-lt"/>
              </a:rPr>
              <a:t>e</a:t>
            </a:r>
            <a:r>
              <a:rPr sz="1400" spc="-48" dirty="0">
                <a:latin typeface="+mj-lt"/>
              </a:rPr>
              <a:t> </a:t>
            </a:r>
            <a:r>
              <a:rPr sz="1400" spc="-4" dirty="0">
                <a:latin typeface="+mj-lt"/>
              </a:rPr>
              <a:t>s</a:t>
            </a:r>
            <a:r>
              <a:rPr sz="1400" spc="-12" dirty="0">
                <a:latin typeface="+mj-lt"/>
              </a:rPr>
              <a:t>ol</a:t>
            </a:r>
            <a:r>
              <a:rPr sz="1400" dirty="0">
                <a:latin typeface="+mj-lt"/>
              </a:rPr>
              <a:t>d</a:t>
            </a:r>
            <a:r>
              <a:rPr sz="1400" spc="-32" dirty="0">
                <a:latin typeface="+mj-lt"/>
              </a:rPr>
              <a:t> </a:t>
            </a:r>
            <a:r>
              <a:rPr sz="1400" spc="-130" dirty="0">
                <a:latin typeface="+mj-lt"/>
              </a:rPr>
              <a:t>2</a:t>
            </a:r>
            <a:r>
              <a:rPr sz="1400" dirty="0">
                <a:latin typeface="+mj-lt"/>
              </a:rPr>
              <a:t>7</a:t>
            </a:r>
            <a:r>
              <a:rPr sz="1400" spc="-113" dirty="0">
                <a:latin typeface="+mj-lt"/>
              </a:rPr>
              <a:t> </a:t>
            </a:r>
            <a:r>
              <a:rPr sz="1400" spc="-16" dirty="0">
                <a:latin typeface="+mj-lt"/>
              </a:rPr>
              <a:t>c</a:t>
            </a:r>
            <a:r>
              <a:rPr sz="1400" spc="-12" dirty="0">
                <a:latin typeface="+mj-lt"/>
              </a:rPr>
              <a:t>o</a:t>
            </a:r>
            <a:r>
              <a:rPr sz="1400" spc="-28" dirty="0">
                <a:latin typeface="+mj-lt"/>
              </a:rPr>
              <a:t>m</a:t>
            </a:r>
            <a:r>
              <a:rPr sz="1400" spc="-20" dirty="0">
                <a:latin typeface="+mj-lt"/>
              </a:rPr>
              <a:t>p</a:t>
            </a:r>
            <a:r>
              <a:rPr sz="1400" spc="-24" dirty="0">
                <a:latin typeface="+mj-lt"/>
              </a:rPr>
              <a:t>a</a:t>
            </a:r>
            <a:r>
              <a:rPr sz="1400" spc="-20" dirty="0">
                <a:latin typeface="+mj-lt"/>
              </a:rPr>
              <a:t>n</a:t>
            </a:r>
            <a:r>
              <a:rPr sz="1400" spc="-4" dirty="0">
                <a:latin typeface="+mj-lt"/>
              </a:rPr>
              <a:t>i</a:t>
            </a:r>
            <a:r>
              <a:rPr sz="1400" spc="-20" dirty="0">
                <a:latin typeface="+mj-lt"/>
              </a:rPr>
              <a:t>e</a:t>
            </a:r>
            <a:r>
              <a:rPr sz="1400" dirty="0">
                <a:latin typeface="+mj-lt"/>
              </a:rPr>
              <a:t>s</a:t>
            </a:r>
            <a:r>
              <a:rPr sz="1400" spc="-48" dirty="0">
                <a:latin typeface="+mj-lt"/>
              </a:rPr>
              <a:t> </a:t>
            </a:r>
            <a:r>
              <a:rPr sz="1400" dirty="0">
                <a:latin typeface="+mj-lt"/>
              </a:rPr>
              <a:t>and</a:t>
            </a:r>
            <a:r>
              <a:rPr sz="1400" spc="-52" dirty="0">
                <a:latin typeface="+mj-lt"/>
              </a:rPr>
              <a:t> </a:t>
            </a:r>
            <a:r>
              <a:rPr sz="1400" dirty="0">
                <a:latin typeface="+mj-lt"/>
              </a:rPr>
              <a:t>be</a:t>
            </a:r>
            <a:r>
              <a:rPr sz="1400" spc="-16" dirty="0">
                <a:latin typeface="+mj-lt"/>
              </a:rPr>
              <a:t>e</a:t>
            </a:r>
            <a:r>
              <a:rPr sz="1400" dirty="0">
                <a:latin typeface="+mj-lt"/>
              </a:rPr>
              <a:t>n</a:t>
            </a:r>
            <a:r>
              <a:rPr sz="1400" spc="-52" dirty="0">
                <a:latin typeface="+mj-lt"/>
              </a:rPr>
              <a:t> </a:t>
            </a:r>
            <a:r>
              <a:rPr sz="1400" spc="0" dirty="0">
                <a:latin typeface="+mj-lt"/>
              </a:rPr>
              <a:t>i</a:t>
            </a:r>
            <a:r>
              <a:rPr sz="1400" spc="-40" dirty="0">
                <a:latin typeface="+mj-lt"/>
              </a:rPr>
              <a:t>n</a:t>
            </a:r>
            <a:r>
              <a:rPr sz="1400" spc="-24" dirty="0">
                <a:latin typeface="+mj-lt"/>
              </a:rPr>
              <a:t>v</a:t>
            </a:r>
            <a:r>
              <a:rPr sz="1400" spc="-12" dirty="0">
                <a:latin typeface="+mj-lt"/>
              </a:rPr>
              <a:t>ol</a:t>
            </a:r>
            <a:r>
              <a:rPr sz="1400" spc="-36" dirty="0">
                <a:latin typeface="+mj-lt"/>
              </a:rPr>
              <a:t>v</a:t>
            </a:r>
            <a:r>
              <a:rPr sz="1400" spc="-16" dirty="0">
                <a:latin typeface="+mj-lt"/>
              </a:rPr>
              <a:t>e</a:t>
            </a:r>
            <a:r>
              <a:rPr sz="1400" dirty="0">
                <a:latin typeface="+mj-lt"/>
              </a:rPr>
              <a:t>d</a:t>
            </a:r>
            <a:r>
              <a:rPr sz="1400" spc="-4" dirty="0">
                <a:latin typeface="+mj-lt"/>
              </a:rPr>
              <a:t> </a:t>
            </a:r>
            <a:r>
              <a:rPr sz="1400" spc="0" dirty="0">
                <a:latin typeface="+mj-lt"/>
              </a:rPr>
              <a:t>i</a:t>
            </a:r>
            <a:r>
              <a:rPr sz="1400" dirty="0">
                <a:latin typeface="+mj-lt"/>
              </a:rPr>
              <a:t>n</a:t>
            </a:r>
            <a:r>
              <a:rPr sz="1400" spc="-32" dirty="0">
                <a:latin typeface="+mj-lt"/>
              </a:rPr>
              <a:t> </a:t>
            </a:r>
            <a:r>
              <a:rPr sz="1400" spc="-24" dirty="0">
                <a:latin typeface="+mj-lt"/>
              </a:rPr>
              <a:t>o</a:t>
            </a:r>
            <a:r>
              <a:rPr sz="1400" spc="-16" dirty="0">
                <a:latin typeface="+mj-lt"/>
              </a:rPr>
              <a:t>ve</a:t>
            </a:r>
            <a:r>
              <a:rPr sz="1400" dirty="0">
                <a:latin typeface="+mj-lt"/>
              </a:rPr>
              <a:t>r</a:t>
            </a:r>
            <a:r>
              <a:rPr sz="1400" spc="-40" dirty="0">
                <a:latin typeface="+mj-lt"/>
              </a:rPr>
              <a:t> </a:t>
            </a:r>
            <a:r>
              <a:rPr sz="1400" spc="-12" dirty="0">
                <a:latin typeface="+mj-lt"/>
              </a:rPr>
              <a:t>10</a:t>
            </a:r>
            <a:r>
              <a:rPr sz="1400" dirty="0">
                <a:latin typeface="+mj-lt"/>
              </a:rPr>
              <a:t>0</a:t>
            </a:r>
            <a:r>
              <a:rPr sz="1400" spc="-24" dirty="0">
                <a:latin typeface="+mj-lt"/>
              </a:rPr>
              <a:t> </a:t>
            </a:r>
            <a:r>
              <a:rPr sz="1400" dirty="0">
                <a:latin typeface="+mj-lt"/>
              </a:rPr>
              <a:t>t</a:t>
            </a:r>
            <a:r>
              <a:rPr sz="1400" spc="-36" dirty="0">
                <a:latin typeface="+mj-lt"/>
              </a:rPr>
              <a:t>r</a:t>
            </a:r>
            <a:r>
              <a:rPr sz="1400" spc="-16" dirty="0">
                <a:latin typeface="+mj-lt"/>
              </a:rPr>
              <a:t>a</a:t>
            </a:r>
            <a:r>
              <a:rPr sz="1400" spc="-20" dirty="0">
                <a:latin typeface="+mj-lt"/>
              </a:rPr>
              <a:t>n</a:t>
            </a:r>
            <a:r>
              <a:rPr sz="1400" spc="-16" dirty="0">
                <a:latin typeface="+mj-lt"/>
              </a:rPr>
              <a:t>s</a:t>
            </a:r>
            <a:r>
              <a:rPr sz="1400" spc="-24" dirty="0">
                <a:latin typeface="+mj-lt"/>
              </a:rPr>
              <a:t>a</a:t>
            </a:r>
            <a:r>
              <a:rPr sz="1400" spc="-16" dirty="0">
                <a:latin typeface="+mj-lt"/>
              </a:rPr>
              <a:t>c</a:t>
            </a:r>
            <a:r>
              <a:rPr sz="1400" spc="-28" dirty="0">
                <a:latin typeface="+mj-lt"/>
              </a:rPr>
              <a:t>t</a:t>
            </a:r>
            <a:r>
              <a:rPr sz="1400" spc="-4" dirty="0">
                <a:latin typeface="+mj-lt"/>
              </a:rPr>
              <a:t>i</a:t>
            </a:r>
            <a:r>
              <a:rPr sz="1400" spc="-16" dirty="0">
                <a:latin typeface="+mj-lt"/>
              </a:rPr>
              <a:t>o</a:t>
            </a:r>
            <a:r>
              <a:rPr sz="1400" spc="-20" dirty="0">
                <a:latin typeface="+mj-lt"/>
              </a:rPr>
              <a:t>n</a:t>
            </a:r>
            <a:r>
              <a:rPr sz="1400" dirty="0">
                <a:latin typeface="+mj-lt"/>
              </a:rPr>
              <a:t>s</a:t>
            </a:r>
            <a:r>
              <a:rPr sz="1400" spc="-48" dirty="0">
                <a:latin typeface="+mj-lt"/>
              </a:rPr>
              <a:t> </a:t>
            </a:r>
            <a:r>
              <a:rPr sz="1400" spc="0" dirty="0">
                <a:latin typeface="+mj-lt"/>
              </a:rPr>
              <a:t>i</a:t>
            </a:r>
            <a:r>
              <a:rPr sz="1400" dirty="0">
                <a:latin typeface="+mj-lt"/>
              </a:rPr>
              <a:t>n</a:t>
            </a:r>
            <a:r>
              <a:rPr sz="1400" spc="-32" dirty="0">
                <a:latin typeface="+mj-lt"/>
              </a:rPr>
              <a:t> </a:t>
            </a:r>
            <a:r>
              <a:rPr sz="1400" dirty="0">
                <a:latin typeface="+mj-lt"/>
              </a:rPr>
              <a:t>the</a:t>
            </a:r>
            <a:r>
              <a:rPr sz="1400" spc="-48" dirty="0">
                <a:latin typeface="+mj-lt"/>
              </a:rPr>
              <a:t> </a:t>
            </a:r>
            <a:r>
              <a:rPr sz="1400" dirty="0">
                <a:latin typeface="+mj-lt"/>
              </a:rPr>
              <a:t>IT</a:t>
            </a:r>
            <a:r>
              <a:rPr sz="1400" spc="-24" dirty="0">
                <a:latin typeface="+mj-lt"/>
              </a:rPr>
              <a:t> </a:t>
            </a:r>
            <a:r>
              <a:rPr sz="1400" spc="-4" dirty="0">
                <a:latin typeface="+mj-lt"/>
              </a:rPr>
              <a:t>s</a:t>
            </a:r>
            <a:r>
              <a:rPr sz="1400" spc="-12" dirty="0">
                <a:latin typeface="+mj-lt"/>
              </a:rPr>
              <a:t>ec</a:t>
            </a:r>
            <a:r>
              <a:rPr sz="1400" spc="-28" dirty="0">
                <a:latin typeface="+mj-lt"/>
              </a:rPr>
              <a:t>t</a:t>
            </a:r>
            <a:r>
              <a:rPr sz="1400" spc="-24" dirty="0">
                <a:latin typeface="+mj-lt"/>
              </a:rPr>
              <a:t>o</a:t>
            </a:r>
            <a:r>
              <a:rPr sz="1400" dirty="0">
                <a:latin typeface="+mj-lt"/>
              </a:rPr>
              <a:t>r</a:t>
            </a:r>
          </a:p>
        </p:txBody>
      </p:sp>
      <p:sp>
        <p:nvSpPr>
          <p:cNvPr id="131" name="Shape 131"/>
          <p:cNvSpPr/>
          <p:nvPr/>
        </p:nvSpPr>
        <p:spPr>
          <a:xfrm>
            <a:off x="3742938" y="1769879"/>
            <a:ext cx="1378586" cy="357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78105">
              <a:lnSpc>
                <a:spcPts val="1400"/>
              </a:lnSpc>
              <a:defRPr sz="1500">
                <a:solidFill>
                  <a:srgbClr val="6BC3CC"/>
                </a:solidFill>
                <a:latin typeface="Open Sans Light"/>
                <a:ea typeface="Open Sans Light"/>
                <a:cs typeface="Open Sans Light"/>
                <a:sym typeface="Open Sans Light"/>
              </a:defRPr>
            </a:pPr>
            <a:r>
              <a:rPr dirty="0"/>
              <a:t>Bruce</a:t>
            </a:r>
            <a:r>
              <a:rPr spc="-4" dirty="0"/>
              <a:t> </a:t>
            </a:r>
            <a:r>
              <a:rPr spc="-16" dirty="0"/>
              <a:t>L</a:t>
            </a:r>
            <a:r>
              <a:rPr dirty="0"/>
              <a:t>e</a:t>
            </a:r>
            <a:r>
              <a:rPr spc="-8" dirty="0"/>
              <a:t>ith</a:t>
            </a:r>
          </a:p>
          <a:p>
            <a:pPr marR="76835">
              <a:lnSpc>
                <a:spcPts val="1400"/>
              </a:lnSpc>
              <a:defRPr sz="1000" spc="-2">
                <a:latin typeface="Open Sans Light"/>
                <a:ea typeface="Open Sans Light"/>
                <a:cs typeface="Open Sans Light"/>
                <a:sym typeface="Open Sans Light"/>
              </a:defRPr>
            </a:pPr>
            <a:r>
              <a:rPr lang="en-US" dirty="0"/>
              <a:t>Business Dev </a:t>
            </a:r>
            <a:r>
              <a:rPr dirty="0"/>
              <a:t>Di</a:t>
            </a:r>
            <a:r>
              <a:rPr spc="-13" dirty="0"/>
              <a:t>r</a:t>
            </a:r>
            <a:r>
              <a:rPr dirty="0"/>
              <a:t>e</a:t>
            </a:r>
            <a:r>
              <a:rPr spc="0" dirty="0"/>
              <a:t>c</a:t>
            </a:r>
            <a:r>
              <a:rPr spc="-8" dirty="0"/>
              <a:t>t</a:t>
            </a:r>
            <a:r>
              <a:rPr spc="0" dirty="0"/>
              <a:t>or</a:t>
            </a:r>
          </a:p>
        </p:txBody>
      </p:sp>
      <p:sp>
        <p:nvSpPr>
          <p:cNvPr id="132" name="Shape 132"/>
          <p:cNvSpPr/>
          <p:nvPr/>
        </p:nvSpPr>
        <p:spPr>
          <a:xfrm>
            <a:off x="5505313" y="1769879"/>
            <a:ext cx="1590676" cy="357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a:lnSpc>
                <a:spcPts val="1400"/>
              </a:lnSpc>
              <a:defRPr sz="1500" spc="-8">
                <a:solidFill>
                  <a:srgbClr val="6BC3CC"/>
                </a:solidFill>
                <a:latin typeface="Open Sans Light"/>
                <a:ea typeface="Open Sans Light"/>
                <a:cs typeface="Open Sans Light"/>
                <a:sym typeface="Open Sans Light"/>
              </a:defRPr>
            </a:pPr>
            <a:r>
              <a:rPr dirty="0"/>
              <a:t>Sa</a:t>
            </a:r>
            <a:r>
              <a:rPr spc="-45" dirty="0"/>
              <a:t>r</a:t>
            </a:r>
            <a:r>
              <a:rPr dirty="0"/>
              <a:t>ah </a:t>
            </a:r>
            <a:r>
              <a:rPr spc="-29" dirty="0"/>
              <a:t>P</a:t>
            </a:r>
            <a:r>
              <a:rPr spc="-41" dirty="0"/>
              <a:t>a</a:t>
            </a:r>
            <a:r>
              <a:rPr dirty="0"/>
              <a:t>yne</a:t>
            </a:r>
          </a:p>
          <a:p>
            <a:pPr indent="12700">
              <a:lnSpc>
                <a:spcPts val="1400"/>
              </a:lnSpc>
              <a:defRPr sz="1000">
                <a:latin typeface="Open Sans Light"/>
                <a:ea typeface="Open Sans Light"/>
                <a:cs typeface="Open Sans Light"/>
                <a:sym typeface="Open Sans Light"/>
              </a:defRPr>
            </a:pPr>
            <a:r>
              <a:rPr dirty="0"/>
              <a:t>Fi</a:t>
            </a:r>
            <a:r>
              <a:rPr spc="2" dirty="0"/>
              <a:t>n</a:t>
            </a:r>
            <a:r>
              <a:rPr dirty="0"/>
              <a:t>ance</a:t>
            </a:r>
            <a:r>
              <a:rPr spc="-24" dirty="0"/>
              <a:t> </a:t>
            </a:r>
            <a:r>
              <a:rPr dirty="0"/>
              <a:t>Di</a:t>
            </a:r>
            <a:r>
              <a:rPr spc="-16" dirty="0"/>
              <a:t>r</a:t>
            </a:r>
            <a:r>
              <a:rPr spc="-2" dirty="0"/>
              <a:t>e</a:t>
            </a:r>
            <a:r>
              <a:rPr dirty="0"/>
              <a:t>c</a:t>
            </a:r>
            <a:r>
              <a:rPr spc="-8" dirty="0"/>
              <a:t>t</a:t>
            </a:r>
            <a:r>
              <a:rPr dirty="0"/>
              <a:t>or</a:t>
            </a:r>
          </a:p>
        </p:txBody>
      </p:sp>
      <p:sp>
        <p:nvSpPr>
          <p:cNvPr id="133" name="Shape 133"/>
          <p:cNvSpPr/>
          <p:nvPr/>
        </p:nvSpPr>
        <p:spPr>
          <a:xfrm>
            <a:off x="7327834" y="1769879"/>
            <a:ext cx="1391286" cy="357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ts val="1400"/>
              </a:lnSpc>
              <a:defRPr sz="1500" spc="-8">
                <a:solidFill>
                  <a:srgbClr val="6BC3CC"/>
                </a:solidFill>
                <a:latin typeface="Open Sans Light"/>
                <a:ea typeface="Open Sans Light"/>
                <a:cs typeface="Open Sans Light"/>
                <a:sym typeface="Open Sans Light"/>
              </a:defRPr>
            </a:pPr>
            <a:r>
              <a:rPr dirty="0"/>
              <a:t>Alan</a:t>
            </a:r>
            <a:r>
              <a:rPr spc="-4" dirty="0"/>
              <a:t> </a:t>
            </a:r>
            <a:r>
              <a:rPr spc="-12" dirty="0"/>
              <a:t>H</a:t>
            </a:r>
            <a:r>
              <a:rPr spc="-4" dirty="0"/>
              <a:t>o</a:t>
            </a:r>
            <a:r>
              <a:rPr spc="-20" dirty="0"/>
              <a:t>w</a:t>
            </a:r>
            <a:r>
              <a:rPr dirty="0"/>
              <a:t>arth</a:t>
            </a:r>
          </a:p>
          <a:p>
            <a:pPr>
              <a:lnSpc>
                <a:spcPts val="1400"/>
              </a:lnSpc>
              <a:defRPr sz="1000" spc="-2">
                <a:latin typeface="Open Sans Light"/>
                <a:ea typeface="Open Sans Light"/>
                <a:cs typeface="Open Sans Light"/>
                <a:sym typeface="Open Sans Light"/>
              </a:defRPr>
            </a:pPr>
            <a:r>
              <a:rPr lang="en-US" dirty="0"/>
              <a:t>Non-Exec </a:t>
            </a:r>
            <a:r>
              <a:rPr dirty="0"/>
              <a:t>Di</a:t>
            </a:r>
            <a:r>
              <a:rPr spc="-13" dirty="0"/>
              <a:t>r</a:t>
            </a:r>
            <a:r>
              <a:rPr dirty="0"/>
              <a:t>e</a:t>
            </a:r>
            <a:r>
              <a:rPr spc="0" dirty="0"/>
              <a:t>c</a:t>
            </a:r>
            <a:r>
              <a:rPr spc="-8" dirty="0"/>
              <a:t>t</a:t>
            </a:r>
            <a:r>
              <a:rPr spc="0" dirty="0"/>
              <a:t>or</a:t>
            </a:r>
          </a:p>
        </p:txBody>
      </p:sp>
      <p:sp>
        <p:nvSpPr>
          <p:cNvPr id="134" name="Shape 134"/>
          <p:cNvSpPr/>
          <p:nvPr/>
        </p:nvSpPr>
        <p:spPr>
          <a:xfrm>
            <a:off x="326541" y="279272"/>
            <a:ext cx="8490917"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defRPr sz="3500" spc="-3">
                <a:solidFill>
                  <a:srgbClr val="6BC3CC"/>
                </a:solidFill>
                <a:latin typeface="Open Sans Light"/>
                <a:ea typeface="Open Sans Light"/>
                <a:cs typeface="Open Sans Light"/>
                <a:sym typeface="Open Sans Light"/>
              </a:defRPr>
            </a:lvl1pPr>
          </a:lstStyle>
          <a:p>
            <a:r>
              <a:rPr sz="3600" dirty="0">
                <a:solidFill>
                  <a:schemeClr val="accent6">
                    <a:lumMod val="50000"/>
                    <a:lumOff val="50000"/>
                  </a:schemeClr>
                </a:solidFill>
              </a:rPr>
              <a:t>Management Team</a:t>
            </a:r>
          </a:p>
        </p:txBody>
      </p:sp>
      <p:sp>
        <p:nvSpPr>
          <p:cNvPr id="135" name="Shape 135"/>
          <p:cNvSpPr/>
          <p:nvPr/>
        </p:nvSpPr>
        <p:spPr>
          <a:xfrm>
            <a:off x="2057400" y="3503047"/>
            <a:ext cx="1484117" cy="11165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R="263525">
              <a:lnSpc>
                <a:spcPts val="1100"/>
              </a:lnSpc>
              <a:defRPr sz="800" spc="-43">
                <a:latin typeface="Open Sans Light"/>
                <a:ea typeface="Open Sans Light"/>
                <a:cs typeface="Open Sans Light"/>
                <a:sym typeface="Open Sans Light"/>
              </a:defRPr>
            </a:pPr>
            <a:r>
              <a:rPr lang="en-US" sz="800" dirty="0"/>
              <a:t>Non-executive Chairman of </a:t>
            </a:r>
            <a:r>
              <a:rPr lang="en-US" sz="800" dirty="0" err="1"/>
              <a:t>Iomart</a:t>
            </a:r>
            <a:r>
              <a:rPr lang="en-US" sz="800" dirty="0"/>
              <a:t> plc, founder od  OWL which pioneered hypertext application development sold to Panasonic in 1989, has been involved in over 40 start-up high-tech businesses</a:t>
            </a:r>
          </a:p>
          <a:p>
            <a:pPr marR="263525">
              <a:lnSpc>
                <a:spcPts val="1100"/>
              </a:lnSpc>
              <a:defRPr sz="800" spc="-43">
                <a:latin typeface="Open Sans Light"/>
                <a:ea typeface="Open Sans Light"/>
                <a:cs typeface="Open Sans Light"/>
                <a:sym typeface="Open Sans Light"/>
              </a:defRPr>
            </a:pPr>
            <a:endParaRPr spc="-6" dirty="0"/>
          </a:p>
        </p:txBody>
      </p:sp>
      <p:sp>
        <p:nvSpPr>
          <p:cNvPr id="136" name="Shape 136"/>
          <p:cNvSpPr/>
          <p:nvPr/>
        </p:nvSpPr>
        <p:spPr>
          <a:xfrm>
            <a:off x="368445" y="3520599"/>
            <a:ext cx="1372395" cy="9797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a:lnSpc>
                <a:spcPts val="1100"/>
              </a:lnSpc>
              <a:defRPr sz="800" spc="-3">
                <a:latin typeface="Open Sans Light"/>
                <a:ea typeface="Open Sans Light"/>
                <a:cs typeface="Open Sans Light"/>
                <a:sym typeface="Open Sans Light"/>
              </a:defRPr>
            </a:pPr>
            <a:r>
              <a:rPr dirty="0"/>
              <a:t>Ven</a:t>
            </a:r>
            <a:r>
              <a:rPr spc="0" dirty="0"/>
              <a:t>t</a:t>
            </a:r>
            <a:r>
              <a:rPr dirty="0"/>
              <a:t>u</a:t>
            </a:r>
            <a:r>
              <a:rPr spc="0" dirty="0"/>
              <a:t>re</a:t>
            </a:r>
            <a:r>
              <a:rPr spc="-10" dirty="0"/>
              <a:t> </a:t>
            </a:r>
            <a:r>
              <a:rPr spc="0" dirty="0"/>
              <a:t>i</a:t>
            </a:r>
            <a:r>
              <a:rPr dirty="0"/>
              <a:t>n</a:t>
            </a:r>
            <a:r>
              <a:rPr spc="0" dirty="0"/>
              <a:t>v</a:t>
            </a:r>
            <a:r>
              <a:rPr dirty="0"/>
              <a:t>e</a:t>
            </a:r>
            <a:r>
              <a:rPr spc="0" dirty="0"/>
              <a:t>st</a:t>
            </a:r>
            <a:r>
              <a:rPr dirty="0"/>
              <a:t>o</a:t>
            </a:r>
            <a:r>
              <a:rPr spc="0" dirty="0"/>
              <a:t>r</a:t>
            </a:r>
            <a:r>
              <a:rPr spc="-7" dirty="0"/>
              <a:t> </a:t>
            </a:r>
            <a:r>
              <a:rPr spc="0" dirty="0"/>
              <a:t>in</a:t>
            </a:r>
            <a:r>
              <a:rPr dirty="0"/>
              <a:t> </a:t>
            </a:r>
            <a:r>
              <a:rPr spc="0" dirty="0"/>
              <a:t>8</a:t>
            </a:r>
            <a:r>
              <a:rPr spc="3" dirty="0"/>
              <a:t> </a:t>
            </a:r>
            <a:r>
              <a:rPr spc="0" dirty="0"/>
              <a:t>tech c</a:t>
            </a:r>
            <a:r>
              <a:rPr spc="3" dirty="0"/>
              <a:t>o</a:t>
            </a:r>
            <a:r>
              <a:rPr spc="0" dirty="0"/>
              <a:t>m</a:t>
            </a:r>
            <a:r>
              <a:rPr dirty="0"/>
              <a:t>p</a:t>
            </a:r>
            <a:r>
              <a:rPr spc="0" dirty="0"/>
              <a:t>a</a:t>
            </a:r>
            <a:r>
              <a:rPr dirty="0"/>
              <a:t>n</a:t>
            </a:r>
            <a:r>
              <a:rPr spc="0" dirty="0"/>
              <a:t>ie</a:t>
            </a:r>
            <a:r>
              <a:rPr spc="-10" dirty="0"/>
              <a:t>s</a:t>
            </a:r>
            <a:r>
              <a:rPr spc="0" dirty="0"/>
              <a:t>.</a:t>
            </a:r>
            <a:r>
              <a:rPr spc="-25" dirty="0"/>
              <a:t> </a:t>
            </a:r>
            <a:r>
              <a:rPr dirty="0"/>
              <a:t>S</a:t>
            </a:r>
            <a:r>
              <a:rPr spc="0" dirty="0"/>
              <a:t>old</a:t>
            </a:r>
            <a:r>
              <a:rPr spc="-21" dirty="0"/>
              <a:t> </a:t>
            </a:r>
            <a:r>
              <a:rPr dirty="0" err="1"/>
              <a:t>H</a:t>
            </a:r>
            <a:r>
              <a:rPr spc="0" dirty="0" err="1"/>
              <a:t>ifn</a:t>
            </a:r>
            <a:r>
              <a:rPr spc="-7" dirty="0"/>
              <a:t> </a:t>
            </a:r>
            <a:r>
              <a:rPr spc="0" dirty="0"/>
              <a:t>to </a:t>
            </a:r>
            <a:r>
              <a:rPr dirty="0" err="1"/>
              <a:t>Exa</a:t>
            </a:r>
            <a:r>
              <a:rPr spc="0" dirty="0" err="1"/>
              <a:t>r</a:t>
            </a:r>
            <a:r>
              <a:rPr spc="-7" dirty="0"/>
              <a:t> </a:t>
            </a:r>
            <a:r>
              <a:rPr dirty="0"/>
              <a:t>C</a:t>
            </a:r>
            <a:r>
              <a:rPr spc="0" dirty="0"/>
              <a:t>orp</a:t>
            </a:r>
            <a:r>
              <a:rPr spc="-10" dirty="0"/>
              <a:t> </a:t>
            </a:r>
            <a:r>
              <a:rPr dirty="0"/>
              <a:t>f</a:t>
            </a:r>
            <a:r>
              <a:rPr spc="0" dirty="0"/>
              <a:t>or</a:t>
            </a:r>
            <a:r>
              <a:rPr spc="-7" dirty="0"/>
              <a:t> </a:t>
            </a:r>
            <a:r>
              <a:rPr spc="0" dirty="0"/>
              <a:t>$63M. </a:t>
            </a:r>
            <a:r>
              <a:rPr dirty="0"/>
              <a:t>Ven</a:t>
            </a:r>
            <a:r>
              <a:rPr spc="0" dirty="0"/>
              <a:t>ture</a:t>
            </a:r>
            <a:r>
              <a:rPr spc="-7" dirty="0"/>
              <a:t> </a:t>
            </a:r>
            <a:r>
              <a:rPr spc="0" dirty="0"/>
              <a:t>Part</a:t>
            </a:r>
            <a:r>
              <a:rPr dirty="0"/>
              <a:t>n</a:t>
            </a:r>
            <a:r>
              <a:rPr spc="0" dirty="0"/>
              <a:t>er </a:t>
            </a:r>
            <a:r>
              <a:rPr dirty="0" err="1"/>
              <a:t>N</a:t>
            </a:r>
            <a:r>
              <a:rPr spc="0" dirty="0" err="1"/>
              <a:t>a</a:t>
            </a:r>
            <a:r>
              <a:rPr dirty="0" err="1"/>
              <a:t>u</a:t>
            </a:r>
            <a:r>
              <a:rPr spc="0" dirty="0" err="1"/>
              <a:t>ta</a:t>
            </a:r>
            <a:r>
              <a:rPr spc="0" dirty="0"/>
              <a:t> </a:t>
            </a:r>
            <a:r>
              <a:rPr dirty="0"/>
              <a:t>Cap</a:t>
            </a:r>
            <a:r>
              <a:rPr spc="0" dirty="0"/>
              <a:t>ital,</a:t>
            </a:r>
            <a:r>
              <a:rPr spc="-21" dirty="0"/>
              <a:t> </a:t>
            </a:r>
            <a:r>
              <a:rPr dirty="0"/>
              <a:t>F</a:t>
            </a:r>
            <a:r>
              <a:rPr spc="0" dirty="0"/>
              <a:t>ormer</a:t>
            </a:r>
            <a:r>
              <a:rPr spc="-14" dirty="0"/>
              <a:t> </a:t>
            </a:r>
            <a:r>
              <a:rPr dirty="0"/>
              <a:t>CE</a:t>
            </a:r>
            <a:r>
              <a:rPr spc="0" dirty="0"/>
              <a:t>O</a:t>
            </a:r>
            <a:r>
              <a:rPr spc="-7" dirty="0"/>
              <a:t> </a:t>
            </a:r>
            <a:r>
              <a:rPr dirty="0" err="1"/>
              <a:t>H</a:t>
            </a:r>
            <a:r>
              <a:rPr spc="0" dirty="0" err="1"/>
              <a:t>if</a:t>
            </a:r>
            <a:r>
              <a:rPr spc="-7" dirty="0" err="1"/>
              <a:t>n</a:t>
            </a:r>
            <a:r>
              <a:rPr spc="0" dirty="0"/>
              <a:t>, </a:t>
            </a:r>
            <a:r>
              <a:rPr dirty="0"/>
              <a:t>CE</a:t>
            </a:r>
            <a:r>
              <a:rPr spc="0" dirty="0"/>
              <a:t>O</a:t>
            </a:r>
            <a:r>
              <a:rPr dirty="0"/>
              <a:t> </a:t>
            </a:r>
            <a:r>
              <a:rPr spc="0" dirty="0"/>
              <a:t>P</a:t>
            </a:r>
            <a:r>
              <a:rPr dirty="0"/>
              <a:t>h</a:t>
            </a:r>
            <a:r>
              <a:rPr spc="3" dirty="0"/>
              <a:t>o</a:t>
            </a:r>
            <a:r>
              <a:rPr spc="0" dirty="0"/>
              <a:t>en</a:t>
            </a:r>
            <a:r>
              <a:rPr dirty="0"/>
              <a:t>i</a:t>
            </a:r>
            <a:r>
              <a:rPr spc="0" dirty="0"/>
              <a:t>x</a:t>
            </a:r>
            <a:r>
              <a:rPr spc="-25" dirty="0"/>
              <a:t> </a:t>
            </a:r>
            <a:r>
              <a:rPr dirty="0"/>
              <a:t>T</a:t>
            </a:r>
            <a:r>
              <a:rPr spc="0" dirty="0"/>
              <a:t>ech</a:t>
            </a:r>
            <a:r>
              <a:rPr spc="-7" dirty="0"/>
              <a:t>n</a:t>
            </a:r>
            <a:r>
              <a:rPr spc="3" dirty="0"/>
              <a:t>o</a:t>
            </a:r>
            <a:r>
              <a:rPr spc="0" dirty="0"/>
              <a:t>l</a:t>
            </a:r>
            <a:r>
              <a:rPr spc="-7" dirty="0"/>
              <a:t>o</a:t>
            </a:r>
            <a:r>
              <a:rPr dirty="0"/>
              <a:t>g</a:t>
            </a:r>
            <a:r>
              <a:rPr spc="0" dirty="0"/>
              <a:t>ie</a:t>
            </a:r>
            <a:r>
              <a:rPr spc="-10" dirty="0"/>
              <a:t>s</a:t>
            </a:r>
            <a:r>
              <a:rPr spc="0" dirty="0"/>
              <a:t>, </a:t>
            </a:r>
            <a:r>
              <a:rPr dirty="0"/>
              <a:t>CO</a:t>
            </a:r>
            <a:r>
              <a:rPr spc="0" dirty="0"/>
              <a:t>O</a:t>
            </a:r>
            <a:r>
              <a:rPr spc="-10" dirty="0"/>
              <a:t> </a:t>
            </a:r>
            <a:r>
              <a:rPr spc="0" dirty="0"/>
              <a:t>R</a:t>
            </a:r>
            <a:r>
              <a:rPr dirty="0"/>
              <a:t>S</a:t>
            </a:r>
            <a:r>
              <a:rPr spc="0" dirty="0"/>
              <a:t>A</a:t>
            </a:r>
            <a:r>
              <a:rPr spc="-10" dirty="0"/>
              <a:t> </a:t>
            </a:r>
            <a:r>
              <a:rPr spc="0" dirty="0"/>
              <a:t>Data</a:t>
            </a:r>
            <a:r>
              <a:rPr spc="-18" dirty="0"/>
              <a:t> </a:t>
            </a:r>
            <a:r>
              <a:rPr dirty="0"/>
              <a:t>S</a:t>
            </a:r>
            <a:r>
              <a:rPr spc="0" dirty="0"/>
              <a:t>ec</a:t>
            </a:r>
            <a:r>
              <a:rPr dirty="0"/>
              <a:t>u</a:t>
            </a:r>
            <a:r>
              <a:rPr spc="0" dirty="0"/>
              <a:t>r</a:t>
            </a:r>
            <a:r>
              <a:rPr dirty="0"/>
              <a:t>i</a:t>
            </a:r>
            <a:r>
              <a:rPr spc="0" dirty="0"/>
              <a:t>ty</a:t>
            </a:r>
          </a:p>
        </p:txBody>
      </p:sp>
      <p:sp>
        <p:nvSpPr>
          <p:cNvPr id="137" name="Shape 137"/>
          <p:cNvSpPr/>
          <p:nvPr/>
        </p:nvSpPr>
        <p:spPr>
          <a:xfrm>
            <a:off x="3743196" y="3503047"/>
            <a:ext cx="1378586" cy="5606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nSpc>
                <a:spcPts val="1100"/>
              </a:lnSpc>
              <a:defRPr sz="800" spc="-3">
                <a:latin typeface="Open Sans Light"/>
                <a:ea typeface="Open Sans Light"/>
                <a:cs typeface="Open Sans Light"/>
                <a:sym typeface="Open Sans Light"/>
              </a:defRPr>
            </a:pPr>
            <a:r>
              <a:rPr dirty="0"/>
              <a:t>IT</a:t>
            </a:r>
            <a:r>
              <a:rPr spc="3" dirty="0"/>
              <a:t> </a:t>
            </a:r>
            <a:r>
              <a:rPr dirty="0"/>
              <a:t>s</a:t>
            </a:r>
            <a:r>
              <a:rPr spc="-10" dirty="0"/>
              <a:t>a</a:t>
            </a:r>
            <a:r>
              <a:rPr dirty="0"/>
              <a:t>les</a:t>
            </a:r>
            <a:r>
              <a:rPr spc="-6" dirty="0"/>
              <a:t> </a:t>
            </a:r>
            <a:r>
              <a:rPr dirty="0"/>
              <a:t>m</a:t>
            </a:r>
            <a:r>
              <a:rPr spc="-10" dirty="0"/>
              <a:t>a</a:t>
            </a:r>
            <a:r>
              <a:rPr spc="-6" dirty="0"/>
              <a:t>n</a:t>
            </a:r>
            <a:r>
              <a:rPr spc="-10" dirty="0"/>
              <a:t>a</a:t>
            </a:r>
            <a:r>
              <a:rPr spc="-13" dirty="0"/>
              <a:t>g</a:t>
            </a:r>
            <a:r>
              <a:rPr dirty="0"/>
              <a:t>eme</a:t>
            </a:r>
            <a:r>
              <a:rPr spc="-13" dirty="0"/>
              <a:t>n</a:t>
            </a:r>
            <a:r>
              <a:rPr dirty="0"/>
              <a:t>t </a:t>
            </a:r>
            <a:r>
              <a:rPr spc="-13" dirty="0"/>
              <a:t>f</a:t>
            </a:r>
            <a:r>
              <a:rPr spc="-10" dirty="0"/>
              <a:t>o</a:t>
            </a:r>
            <a:r>
              <a:rPr dirty="0"/>
              <a:t>r </a:t>
            </a:r>
            <a:r>
              <a:rPr spc="-6" dirty="0"/>
              <a:t>e</a:t>
            </a:r>
            <a:r>
              <a:rPr spc="-10" dirty="0"/>
              <a:t>n</a:t>
            </a:r>
            <a:r>
              <a:rPr dirty="0"/>
              <a:t>t</a:t>
            </a:r>
            <a:r>
              <a:rPr spc="0" dirty="0"/>
              <a:t>i</a:t>
            </a:r>
            <a:r>
              <a:rPr spc="-10" dirty="0"/>
              <a:t>r</a:t>
            </a:r>
            <a:r>
              <a:rPr spc="-6" dirty="0"/>
              <a:t>e</a:t>
            </a:r>
            <a:r>
              <a:rPr spc="-20" dirty="0"/>
              <a:t> </a:t>
            </a:r>
            <a:r>
              <a:rPr spc="-16" dirty="0"/>
              <a:t>c</a:t>
            </a:r>
            <a:r>
              <a:rPr spc="-6" dirty="0"/>
              <a:t>a</a:t>
            </a:r>
            <a:r>
              <a:rPr spc="-10" dirty="0"/>
              <a:t>r</a:t>
            </a:r>
            <a:r>
              <a:rPr spc="-6" dirty="0"/>
              <a:t>ee</a:t>
            </a:r>
            <a:r>
              <a:rPr spc="-76" dirty="0"/>
              <a:t>r</a:t>
            </a:r>
            <a:r>
              <a:rPr dirty="0"/>
              <a:t>,</a:t>
            </a:r>
            <a:r>
              <a:rPr spc="-6" dirty="0"/>
              <a:t> </a:t>
            </a:r>
            <a:r>
              <a:rPr dirty="0"/>
              <a:t>I</a:t>
            </a:r>
            <a:r>
              <a:rPr spc="-13" dirty="0"/>
              <a:t>B</a:t>
            </a:r>
            <a:r>
              <a:rPr spc="-6" dirty="0"/>
              <a:t>M,</a:t>
            </a:r>
            <a:r>
              <a:rPr dirty="0"/>
              <a:t> </a:t>
            </a:r>
            <a:r>
              <a:rPr spc="0" dirty="0" err="1"/>
              <a:t>D</a:t>
            </a:r>
            <a:r>
              <a:rPr spc="-10" dirty="0" err="1"/>
              <a:t>ata</a:t>
            </a:r>
            <a:r>
              <a:rPr spc="-20" dirty="0" err="1"/>
              <a:t>w</a:t>
            </a:r>
            <a:r>
              <a:rPr spc="-10" dirty="0" err="1"/>
              <a:t>o</a:t>
            </a:r>
            <a:r>
              <a:rPr dirty="0" err="1"/>
              <a:t>r</a:t>
            </a:r>
            <a:r>
              <a:rPr spc="-20" dirty="0" err="1"/>
              <a:t>k</a:t>
            </a:r>
            <a:r>
              <a:rPr spc="-6" dirty="0" err="1"/>
              <a:t>s</a:t>
            </a:r>
            <a:r>
              <a:rPr dirty="0"/>
              <a:t>,</a:t>
            </a:r>
            <a:r>
              <a:rPr spc="10" dirty="0"/>
              <a:t> </a:t>
            </a:r>
            <a:r>
              <a:rPr dirty="0"/>
              <a:t>Lo</a:t>
            </a:r>
            <a:r>
              <a:rPr spc="3" dirty="0"/>
              <a:t>n</a:t>
            </a:r>
            <a:r>
              <a:rPr spc="0" dirty="0"/>
              <a:t>d</a:t>
            </a:r>
            <a:r>
              <a:rPr dirty="0"/>
              <a:t>on </a:t>
            </a:r>
            <a:r>
              <a:rPr spc="-10" dirty="0"/>
              <a:t>B</a:t>
            </a:r>
            <a:r>
              <a:rPr spc="0" dirty="0"/>
              <a:t>ri</a:t>
            </a:r>
            <a:r>
              <a:rPr spc="3" dirty="0"/>
              <a:t>d</a:t>
            </a:r>
            <a:r>
              <a:rPr spc="-16" dirty="0"/>
              <a:t>g</a:t>
            </a:r>
            <a:r>
              <a:rPr dirty="0"/>
              <a:t>e,</a:t>
            </a:r>
            <a:r>
              <a:rPr spc="-13" dirty="0"/>
              <a:t> </a:t>
            </a:r>
            <a:r>
              <a:rPr dirty="0"/>
              <a:t>S</a:t>
            </a:r>
            <a:r>
              <a:rPr spc="0" dirty="0"/>
              <a:t>of</a:t>
            </a:r>
            <a:r>
              <a:rPr dirty="0"/>
              <a:t>t</a:t>
            </a:r>
            <a:r>
              <a:rPr spc="-20" dirty="0"/>
              <a:t>w</a:t>
            </a:r>
            <a:r>
              <a:rPr spc="-6" dirty="0"/>
              <a:t>a</a:t>
            </a:r>
            <a:r>
              <a:rPr spc="-10" dirty="0"/>
              <a:t>r</a:t>
            </a:r>
            <a:r>
              <a:rPr dirty="0"/>
              <a:t>e, </a:t>
            </a:r>
            <a:r>
              <a:rPr dirty="0" err="1"/>
              <a:t>Co</a:t>
            </a:r>
            <a:r>
              <a:rPr spc="3" dirty="0" err="1"/>
              <a:t>d</a:t>
            </a:r>
            <a:r>
              <a:rPr spc="-6" dirty="0" err="1"/>
              <a:t>e</a:t>
            </a:r>
            <a:r>
              <a:rPr spc="-13" dirty="0" err="1"/>
              <a:t>s</a:t>
            </a:r>
            <a:r>
              <a:rPr dirty="0" err="1"/>
              <a:t>t</a:t>
            </a:r>
            <a:r>
              <a:rPr spc="-13" dirty="0" err="1"/>
              <a:t>r</a:t>
            </a:r>
            <a:r>
              <a:rPr spc="-6" dirty="0" err="1"/>
              <a:t>eam</a:t>
            </a:r>
            <a:r>
              <a:rPr spc="-6" dirty="0"/>
              <a:t>,</a:t>
            </a:r>
            <a:r>
              <a:rPr spc="-13" dirty="0"/>
              <a:t> </a:t>
            </a:r>
            <a:r>
              <a:rPr spc="-10" dirty="0"/>
              <a:t>M</a:t>
            </a:r>
            <a:r>
              <a:rPr spc="0" dirty="0"/>
              <a:t>i</a:t>
            </a:r>
            <a:r>
              <a:rPr spc="-20" dirty="0"/>
              <a:t>sy</a:t>
            </a:r>
            <a:r>
              <a:rPr spc="0" dirty="0"/>
              <a:t>s</a:t>
            </a:r>
          </a:p>
        </p:txBody>
      </p:sp>
      <p:sp>
        <p:nvSpPr>
          <p:cNvPr id="138" name="Shape 138"/>
          <p:cNvSpPr/>
          <p:nvPr/>
        </p:nvSpPr>
        <p:spPr>
          <a:xfrm>
            <a:off x="5508553" y="3531182"/>
            <a:ext cx="1423195" cy="8463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7145">
              <a:lnSpc>
                <a:spcPts val="1100"/>
              </a:lnSpc>
              <a:defRPr sz="800">
                <a:latin typeface="Open Sans Light"/>
                <a:ea typeface="Open Sans Light"/>
                <a:cs typeface="Open Sans Light"/>
                <a:sym typeface="Open Sans Light"/>
              </a:defRPr>
            </a:pPr>
            <a:r>
              <a:rPr dirty="0"/>
              <a:t>Q</a:t>
            </a:r>
            <a:r>
              <a:rPr spc="-7" dirty="0"/>
              <a:t>ua</a:t>
            </a:r>
            <a:r>
              <a:rPr dirty="0"/>
              <a:t>li</a:t>
            </a:r>
            <a:r>
              <a:rPr spc="-3" dirty="0"/>
              <a:t>f</a:t>
            </a:r>
            <a:r>
              <a:rPr dirty="0"/>
              <a:t>i</a:t>
            </a:r>
            <a:r>
              <a:rPr spc="-3" dirty="0"/>
              <a:t>e</a:t>
            </a:r>
            <a:r>
              <a:rPr dirty="0"/>
              <a:t>d</a:t>
            </a:r>
            <a:r>
              <a:rPr spc="-10" dirty="0"/>
              <a:t> </a:t>
            </a:r>
            <a:r>
              <a:rPr dirty="0"/>
              <a:t>with</a:t>
            </a:r>
            <a:r>
              <a:rPr spc="-3" dirty="0"/>
              <a:t> </a:t>
            </a:r>
            <a:r>
              <a:rPr dirty="0"/>
              <a:t>EY</a:t>
            </a:r>
            <a:r>
              <a:rPr spc="-7" dirty="0"/>
              <a:t> a</a:t>
            </a:r>
            <a:r>
              <a:rPr dirty="0"/>
              <a:t>s</a:t>
            </a:r>
            <a:r>
              <a:rPr lang="en-GB" dirty="0"/>
              <a:t> a</a:t>
            </a:r>
            <a:r>
              <a:rPr dirty="0"/>
              <a:t> </a:t>
            </a:r>
            <a:r>
              <a:rPr lang="en-GB" spc="-3" dirty="0"/>
              <a:t>chartered</a:t>
            </a:r>
            <a:r>
              <a:rPr spc="-21" dirty="0"/>
              <a:t> </a:t>
            </a:r>
            <a:r>
              <a:rPr lang="en-GB" spc="3" dirty="0"/>
              <a:t>accountant</a:t>
            </a:r>
            <a:r>
              <a:rPr dirty="0"/>
              <a:t>. </a:t>
            </a:r>
            <a:r>
              <a:rPr spc="-3" dirty="0"/>
              <a:t>H</a:t>
            </a:r>
            <a:r>
              <a:rPr dirty="0"/>
              <a:t>ead</a:t>
            </a:r>
            <a:r>
              <a:rPr spc="-3" dirty="0"/>
              <a:t> </a:t>
            </a:r>
            <a:r>
              <a:rPr spc="3" dirty="0"/>
              <a:t>o</a:t>
            </a:r>
            <a:r>
              <a:rPr dirty="0"/>
              <a:t>f</a:t>
            </a:r>
            <a:r>
              <a:rPr spc="-18" dirty="0"/>
              <a:t> </a:t>
            </a:r>
            <a:r>
              <a:rPr lang="en-GB" spc="-3" dirty="0"/>
              <a:t>financial</a:t>
            </a:r>
            <a:r>
              <a:rPr spc="-18" dirty="0"/>
              <a:t> </a:t>
            </a:r>
            <a:r>
              <a:rPr lang="en-GB" spc="-18" dirty="0" err="1"/>
              <a:t>pl</a:t>
            </a:r>
            <a:r>
              <a:rPr dirty="0" err="1"/>
              <a:t>a</a:t>
            </a:r>
            <a:r>
              <a:rPr spc="-7" dirty="0" err="1"/>
              <a:t>n</a:t>
            </a:r>
            <a:r>
              <a:rPr spc="-3" dirty="0" err="1"/>
              <a:t>n</a:t>
            </a:r>
            <a:r>
              <a:rPr dirty="0" err="1"/>
              <a:t>i</a:t>
            </a:r>
            <a:r>
              <a:rPr spc="-7" dirty="0" err="1"/>
              <a:t>n</a:t>
            </a:r>
            <a:r>
              <a:rPr dirty="0" err="1"/>
              <a:t>g</a:t>
            </a:r>
            <a:r>
              <a:rPr dirty="0"/>
              <a:t> at</a:t>
            </a:r>
            <a:r>
              <a:rPr spc="-7" dirty="0"/>
              <a:t> </a:t>
            </a:r>
            <a:r>
              <a:rPr dirty="0"/>
              <a:t>BBC.</a:t>
            </a:r>
            <a:r>
              <a:rPr spc="-10" dirty="0"/>
              <a:t> </a:t>
            </a:r>
            <a:r>
              <a:rPr spc="-3" dirty="0"/>
              <a:t>F</a:t>
            </a:r>
            <a:r>
              <a:rPr dirty="0"/>
              <a:t>or</a:t>
            </a:r>
            <a:r>
              <a:rPr spc="-7" dirty="0"/>
              <a:t> </a:t>
            </a:r>
            <a:r>
              <a:rPr spc="-3" dirty="0"/>
              <a:t>p</a:t>
            </a:r>
            <a:r>
              <a:rPr dirty="0"/>
              <a:t>ast</a:t>
            </a:r>
            <a:r>
              <a:rPr spc="-14" dirty="0"/>
              <a:t> </a:t>
            </a:r>
            <a:r>
              <a:rPr dirty="0"/>
              <a:t>7 </a:t>
            </a:r>
            <a:r>
              <a:rPr spc="3" dirty="0"/>
              <a:t>y</a:t>
            </a:r>
            <a:r>
              <a:rPr dirty="0"/>
              <a:t>ears</a:t>
            </a:r>
            <a:r>
              <a:rPr spc="-7" dirty="0"/>
              <a:t> </a:t>
            </a:r>
            <a:r>
              <a:rPr spc="-3" dirty="0"/>
              <a:t>h</a:t>
            </a:r>
            <a:r>
              <a:rPr dirty="0"/>
              <a:t>as </a:t>
            </a:r>
            <a:r>
              <a:rPr spc="-3" dirty="0"/>
              <a:t>b</a:t>
            </a:r>
            <a:r>
              <a:rPr dirty="0"/>
              <a:t>een</a:t>
            </a:r>
            <a:r>
              <a:rPr spc="-10" dirty="0"/>
              <a:t> </a:t>
            </a:r>
            <a:r>
              <a:rPr spc="-3" dirty="0"/>
              <a:t>fi</a:t>
            </a:r>
            <a:r>
              <a:rPr spc="-7" dirty="0"/>
              <a:t>n</a:t>
            </a:r>
            <a:r>
              <a:rPr dirty="0"/>
              <a:t>a</a:t>
            </a:r>
            <a:r>
              <a:rPr spc="-3" dirty="0"/>
              <a:t>n</a:t>
            </a:r>
            <a:r>
              <a:rPr dirty="0"/>
              <a:t>ce</a:t>
            </a:r>
            <a:r>
              <a:rPr spc="-7" dirty="0"/>
              <a:t> </a:t>
            </a:r>
            <a:r>
              <a:rPr spc="-3" dirty="0"/>
              <a:t>d</a:t>
            </a:r>
            <a:r>
              <a:rPr dirty="0"/>
              <a:t>irect</a:t>
            </a:r>
            <a:r>
              <a:rPr spc="3" dirty="0"/>
              <a:t>o</a:t>
            </a:r>
            <a:r>
              <a:rPr dirty="0"/>
              <a:t>r</a:t>
            </a:r>
            <a:r>
              <a:rPr spc="-18" dirty="0"/>
              <a:t> </a:t>
            </a:r>
            <a:r>
              <a:rPr spc="-3" dirty="0"/>
              <a:t>f</a:t>
            </a:r>
            <a:r>
              <a:rPr dirty="0"/>
              <a:t>or </a:t>
            </a:r>
            <a:r>
              <a:rPr spc="-3" dirty="0"/>
              <a:t>h</a:t>
            </a:r>
            <a:r>
              <a:rPr dirty="0"/>
              <a:t>i</a:t>
            </a:r>
            <a:r>
              <a:rPr spc="-7" dirty="0"/>
              <a:t>g</a:t>
            </a:r>
            <a:r>
              <a:rPr dirty="0"/>
              <a:t>h</a:t>
            </a:r>
            <a:r>
              <a:rPr spc="-10" dirty="0"/>
              <a:t> </a:t>
            </a:r>
            <a:r>
              <a:rPr dirty="0"/>
              <a:t>tech</a:t>
            </a:r>
            <a:r>
              <a:rPr spc="-10" dirty="0"/>
              <a:t> </a:t>
            </a:r>
            <a:r>
              <a:rPr dirty="0"/>
              <a:t>c</a:t>
            </a:r>
            <a:r>
              <a:rPr spc="3" dirty="0"/>
              <a:t>o</a:t>
            </a:r>
            <a:r>
              <a:rPr dirty="0"/>
              <a:t>m</a:t>
            </a:r>
            <a:r>
              <a:rPr spc="-3" dirty="0"/>
              <a:t>p</a:t>
            </a:r>
            <a:r>
              <a:rPr dirty="0"/>
              <a:t>a</a:t>
            </a:r>
            <a:r>
              <a:rPr spc="-14" dirty="0"/>
              <a:t>n</a:t>
            </a:r>
            <a:r>
              <a:rPr dirty="0"/>
              <a:t>ies.</a:t>
            </a:r>
          </a:p>
        </p:txBody>
      </p:sp>
      <p:sp>
        <p:nvSpPr>
          <p:cNvPr id="139" name="Shape 139"/>
          <p:cNvSpPr/>
          <p:nvPr/>
        </p:nvSpPr>
        <p:spPr>
          <a:xfrm>
            <a:off x="7294825" y="3518482"/>
            <a:ext cx="1391286" cy="8400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128270">
              <a:lnSpc>
                <a:spcPts val="1100"/>
              </a:lnSpc>
              <a:defRPr sz="800" spc="-3">
                <a:latin typeface="Open Sans Light"/>
                <a:ea typeface="Open Sans Light"/>
                <a:cs typeface="Open Sans Light"/>
                <a:sym typeface="Open Sans Light"/>
              </a:defRPr>
            </a:pPr>
            <a:r>
              <a:rPr dirty="0"/>
              <a:t>M</a:t>
            </a:r>
            <a:r>
              <a:rPr spc="-7" dirty="0"/>
              <a:t>a</a:t>
            </a:r>
            <a:r>
              <a:rPr dirty="0"/>
              <a:t>n</a:t>
            </a:r>
            <a:r>
              <a:rPr spc="-7" dirty="0"/>
              <a:t>a</a:t>
            </a:r>
            <a:r>
              <a:rPr spc="0" dirty="0"/>
              <a:t>g</a:t>
            </a:r>
            <a:r>
              <a:rPr dirty="0"/>
              <a:t>emen</a:t>
            </a:r>
            <a:r>
              <a:rPr spc="0" dirty="0"/>
              <a:t>t </a:t>
            </a:r>
            <a:r>
              <a:rPr spc="3" dirty="0"/>
              <a:t>c</a:t>
            </a:r>
            <a:r>
              <a:rPr dirty="0"/>
              <a:t>on</a:t>
            </a:r>
            <a:r>
              <a:rPr spc="0" dirty="0"/>
              <a:t>s</a:t>
            </a:r>
            <a:r>
              <a:rPr dirty="0"/>
              <a:t>u</a:t>
            </a:r>
            <a:r>
              <a:rPr spc="0" dirty="0"/>
              <a:t>lt</a:t>
            </a:r>
            <a:r>
              <a:rPr dirty="0"/>
              <a:t>an</a:t>
            </a:r>
            <a:r>
              <a:rPr spc="0" dirty="0"/>
              <a:t>t</a:t>
            </a:r>
            <a:r>
              <a:rPr spc="-7" dirty="0"/>
              <a:t> </a:t>
            </a:r>
            <a:r>
              <a:rPr spc="0" dirty="0"/>
              <a:t>with</a:t>
            </a:r>
            <a:r>
              <a:rPr dirty="0"/>
              <a:t> </a:t>
            </a:r>
            <a:r>
              <a:rPr spc="0" dirty="0"/>
              <a:t>EY. </a:t>
            </a:r>
            <a:r>
              <a:rPr dirty="0"/>
              <a:t>Sin</a:t>
            </a:r>
            <a:r>
              <a:rPr spc="0" dirty="0"/>
              <a:t>ce</a:t>
            </a:r>
            <a:r>
              <a:rPr spc="-7" dirty="0"/>
              <a:t> </a:t>
            </a:r>
            <a:r>
              <a:rPr spc="0" dirty="0"/>
              <a:t>2003</a:t>
            </a:r>
            <a:r>
              <a:rPr spc="-7" dirty="0"/>
              <a:t> </a:t>
            </a:r>
            <a:r>
              <a:rPr dirty="0"/>
              <a:t>h</a:t>
            </a:r>
            <a:r>
              <a:rPr spc="0" dirty="0"/>
              <a:t>as</a:t>
            </a:r>
            <a:r>
              <a:rPr spc="-7" dirty="0"/>
              <a:t> </a:t>
            </a:r>
            <a:r>
              <a:rPr dirty="0"/>
              <a:t>b</a:t>
            </a:r>
            <a:r>
              <a:rPr spc="0" dirty="0"/>
              <a:t>een an</a:t>
            </a:r>
            <a:r>
              <a:rPr spc="-10" dirty="0"/>
              <a:t> </a:t>
            </a:r>
            <a:r>
              <a:rPr spc="0" dirty="0"/>
              <a:t>exec</a:t>
            </a:r>
            <a:r>
              <a:rPr spc="-7" dirty="0"/>
              <a:t> </a:t>
            </a:r>
            <a:r>
              <a:rPr spc="0" dirty="0"/>
              <a:t>a</a:t>
            </a:r>
            <a:r>
              <a:rPr dirty="0"/>
              <a:t>n</a:t>
            </a:r>
            <a:r>
              <a:rPr spc="0" dirty="0"/>
              <a:t>d</a:t>
            </a:r>
            <a:r>
              <a:rPr dirty="0"/>
              <a:t> n</a:t>
            </a:r>
            <a:r>
              <a:rPr spc="0" dirty="0"/>
              <a:t>on</a:t>
            </a:r>
            <a:r>
              <a:rPr spc="-18" dirty="0"/>
              <a:t> </a:t>
            </a:r>
            <a:r>
              <a:rPr spc="0" dirty="0"/>
              <a:t>exec </a:t>
            </a:r>
            <a:r>
              <a:rPr dirty="0"/>
              <a:t>d</a:t>
            </a:r>
            <a:r>
              <a:rPr spc="0" dirty="0"/>
              <a:t>irect</a:t>
            </a:r>
            <a:r>
              <a:rPr spc="3" dirty="0"/>
              <a:t>o</a:t>
            </a:r>
            <a:r>
              <a:rPr spc="0" dirty="0"/>
              <a:t>r</a:t>
            </a:r>
            <a:r>
              <a:rPr spc="-18" dirty="0"/>
              <a:t> </a:t>
            </a:r>
            <a:r>
              <a:rPr spc="3" dirty="0"/>
              <a:t>o</a:t>
            </a:r>
            <a:r>
              <a:rPr spc="0" dirty="0"/>
              <a:t>f</a:t>
            </a:r>
            <a:r>
              <a:rPr spc="-7" dirty="0"/>
              <a:t> </a:t>
            </a:r>
            <a:r>
              <a:rPr spc="0" dirty="0"/>
              <a:t>ma</a:t>
            </a:r>
            <a:r>
              <a:rPr dirty="0"/>
              <a:t>n</a:t>
            </a:r>
            <a:r>
              <a:rPr spc="0" dirty="0"/>
              <a:t>y </a:t>
            </a:r>
            <a:r>
              <a:rPr dirty="0"/>
              <a:t>qu</a:t>
            </a:r>
            <a:r>
              <a:rPr spc="3" dirty="0"/>
              <a:t>o</a:t>
            </a:r>
            <a:r>
              <a:rPr spc="0" dirty="0"/>
              <a:t>ted</a:t>
            </a:r>
            <a:r>
              <a:rPr spc="-18" dirty="0"/>
              <a:t> </a:t>
            </a:r>
            <a:r>
              <a:rPr spc="0" dirty="0"/>
              <a:t>a</a:t>
            </a:r>
            <a:r>
              <a:rPr dirty="0"/>
              <a:t>n</a:t>
            </a:r>
            <a:r>
              <a:rPr spc="0" dirty="0"/>
              <a:t>d</a:t>
            </a:r>
            <a:r>
              <a:rPr spc="-10" dirty="0"/>
              <a:t> </a:t>
            </a:r>
            <a:r>
              <a:rPr dirty="0"/>
              <a:t>unqu</a:t>
            </a:r>
            <a:r>
              <a:rPr spc="3" dirty="0"/>
              <a:t>o</a:t>
            </a:r>
            <a:r>
              <a:rPr spc="0" dirty="0"/>
              <a:t>ted IT and</a:t>
            </a:r>
            <a:r>
              <a:rPr spc="-14" dirty="0"/>
              <a:t> </a:t>
            </a:r>
            <a:r>
              <a:rPr dirty="0"/>
              <a:t>h</a:t>
            </a:r>
            <a:r>
              <a:rPr spc="0" dirty="0"/>
              <a:t>ealthcare com</a:t>
            </a:r>
            <a:r>
              <a:rPr dirty="0"/>
              <a:t>p</a:t>
            </a:r>
            <a:r>
              <a:rPr spc="0" dirty="0"/>
              <a:t>a</a:t>
            </a:r>
            <a:r>
              <a:rPr spc="-7" dirty="0"/>
              <a:t>n</a:t>
            </a:r>
            <a:r>
              <a:rPr spc="0" dirty="0"/>
              <a:t>ies</a:t>
            </a:r>
          </a:p>
        </p:txBody>
      </p:sp>
      <p:pic>
        <p:nvPicPr>
          <p:cNvPr id="140" name="Tern Logo RGB.jpg"/>
          <p:cNvPicPr>
            <a:picLocks noChangeAspect="1"/>
          </p:cNvPicPr>
          <p:nvPr/>
        </p:nvPicPr>
        <p:blipFill>
          <a:blip r:embed="rId3">
            <a:extLst/>
          </a:blip>
          <a:stretch>
            <a:fillRect/>
          </a:stretch>
        </p:blipFill>
        <p:spPr>
          <a:xfrm>
            <a:off x="382107" y="4621603"/>
            <a:ext cx="720654" cy="282401"/>
          </a:xfrm>
          <a:prstGeom prst="rect">
            <a:avLst/>
          </a:prstGeom>
          <a:ln w="12700">
            <a:miter lim="400000"/>
          </a:ln>
        </p:spPr>
      </p:pic>
      <p:pic>
        <p:nvPicPr>
          <p:cNvPr id="141" name="AS.jpg"/>
          <p:cNvPicPr>
            <a:picLocks noChangeAspect="1"/>
          </p:cNvPicPr>
          <p:nvPr/>
        </p:nvPicPr>
        <p:blipFill>
          <a:blip r:embed="rId4">
            <a:extLst/>
          </a:blip>
          <a:stretch>
            <a:fillRect/>
          </a:stretch>
        </p:blipFill>
        <p:spPr>
          <a:xfrm>
            <a:off x="389192" y="2216460"/>
            <a:ext cx="1490408" cy="1167485"/>
          </a:xfrm>
          <a:prstGeom prst="rect">
            <a:avLst/>
          </a:prstGeom>
          <a:ln w="12700">
            <a:miter lim="400000"/>
          </a:ln>
        </p:spPr>
      </p:pic>
      <p:pic>
        <p:nvPicPr>
          <p:cNvPr id="142" name="BL.jpg"/>
          <p:cNvPicPr>
            <a:picLocks noChangeAspect="1"/>
          </p:cNvPicPr>
          <p:nvPr/>
        </p:nvPicPr>
        <p:blipFill>
          <a:blip r:embed="rId5">
            <a:extLst/>
          </a:blip>
          <a:stretch>
            <a:fillRect/>
          </a:stretch>
        </p:blipFill>
        <p:spPr>
          <a:xfrm>
            <a:off x="3742938" y="2221890"/>
            <a:ext cx="1453788" cy="1151400"/>
          </a:xfrm>
          <a:prstGeom prst="rect">
            <a:avLst/>
          </a:prstGeom>
          <a:ln w="12700">
            <a:miter lim="400000"/>
          </a:ln>
        </p:spPr>
      </p:pic>
      <p:pic>
        <p:nvPicPr>
          <p:cNvPr id="143" name="SP.jpg"/>
          <p:cNvPicPr>
            <a:picLocks noChangeAspect="1"/>
          </p:cNvPicPr>
          <p:nvPr/>
        </p:nvPicPr>
        <p:blipFill>
          <a:blip r:embed="rId6">
            <a:extLst/>
          </a:blip>
          <a:stretch>
            <a:fillRect/>
          </a:stretch>
        </p:blipFill>
        <p:spPr>
          <a:xfrm>
            <a:off x="5523588" y="2228701"/>
            <a:ext cx="1443925" cy="1143589"/>
          </a:xfrm>
          <a:prstGeom prst="rect">
            <a:avLst/>
          </a:prstGeom>
          <a:ln w="12700">
            <a:miter lim="400000"/>
          </a:ln>
        </p:spPr>
      </p:pic>
      <p:pic>
        <p:nvPicPr>
          <p:cNvPr id="144" name="AH.jpg"/>
          <p:cNvPicPr>
            <a:picLocks noChangeAspect="1"/>
          </p:cNvPicPr>
          <p:nvPr/>
        </p:nvPicPr>
        <p:blipFill>
          <a:blip r:embed="rId7">
            <a:extLst/>
          </a:blip>
          <a:stretch>
            <a:fillRect/>
          </a:stretch>
        </p:blipFill>
        <p:spPr>
          <a:xfrm>
            <a:off x="7299071" y="2225859"/>
            <a:ext cx="1448813" cy="1147460"/>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5</a:t>
            </a:fld>
            <a:endParaRPr lang="en-US"/>
          </a:p>
        </p:txBody>
      </p:sp>
      <p:pic>
        <p:nvPicPr>
          <p:cNvPr id="21" name="Picture Placeholder 14">
            <a:extLst>
              <a:ext uri="{FF2B5EF4-FFF2-40B4-BE49-F238E27FC236}">
                <a16:creationId xmlns:a16="http://schemas.microsoft.com/office/drawing/2014/main" id="{7A19F8AE-2A21-4FB6-8C07-EB7918EEA291}"/>
              </a:ext>
            </a:extLst>
          </p:cNvPr>
          <p:cNvPicPr>
            <a:picLocks noChangeAspect="1"/>
          </p:cNvPicPr>
          <p:nvPr/>
        </p:nvPicPr>
        <p:blipFill>
          <a:blip r:embed="rId8" cstate="print">
            <a:extLst>
              <a:ext uri="{28A0092B-C50C-407E-A947-70E740481C1C}">
                <a14:useLocalDpi xmlns:a14="http://schemas.microsoft.com/office/drawing/2010/main" val="0"/>
              </a:ext>
            </a:extLst>
          </a:blip>
          <a:srcRect l="5540" r="5540"/>
          <a:stretch>
            <a:fillRect/>
          </a:stretch>
        </p:blipFill>
        <p:spPr>
          <a:xfrm>
            <a:off x="2138714" y="2213367"/>
            <a:ext cx="1074385" cy="1170578"/>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737DE3-662D-4F9B-9B6E-09ECB22D2BDC}"/>
              </a:ext>
            </a:extLst>
          </p:cNvPr>
          <p:cNvGraphicFramePr>
            <a:graphicFrameLocks noGrp="1"/>
          </p:cNvGraphicFramePr>
          <p:nvPr>
            <p:ph idx="1"/>
            <p:extLst>
              <p:ext uri="{D42A27DB-BD31-4B8C-83A1-F6EECF244321}">
                <p14:modId xmlns:p14="http://schemas.microsoft.com/office/powerpoint/2010/main" val="2285678743"/>
              </p:ext>
            </p:extLst>
          </p:nvPr>
        </p:nvGraphicFramePr>
        <p:xfrm>
          <a:off x="360363" y="1092200"/>
          <a:ext cx="84201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6AAB799-AC72-4022-B25A-16F281C2F5CE}"/>
              </a:ext>
            </a:extLst>
          </p:cNvPr>
          <p:cNvSpPr>
            <a:spLocks noGrp="1"/>
          </p:cNvSpPr>
          <p:nvPr>
            <p:ph type="sldNum" sz="quarter" idx="12"/>
          </p:nvPr>
        </p:nvSpPr>
        <p:spPr/>
        <p:txBody>
          <a:bodyPr/>
          <a:lstStyle/>
          <a:p>
            <a:fld id="{86CB4B4D-7CA3-9044-876B-883B54F8677D}" type="slidenum">
              <a:rPr lang="en-US" smtClean="0"/>
              <a:t>6</a:t>
            </a:fld>
            <a:endParaRPr lang="en-US"/>
          </a:p>
        </p:txBody>
      </p:sp>
      <p:sp>
        <p:nvSpPr>
          <p:cNvPr id="4" name="Title 3">
            <a:extLst>
              <a:ext uri="{FF2B5EF4-FFF2-40B4-BE49-F238E27FC236}">
                <a16:creationId xmlns:a16="http://schemas.microsoft.com/office/drawing/2014/main" id="{D05285B7-108B-4BEF-95A5-AE7CC75ED95E}"/>
              </a:ext>
            </a:extLst>
          </p:cNvPr>
          <p:cNvSpPr>
            <a:spLocks noGrp="1"/>
          </p:cNvSpPr>
          <p:nvPr>
            <p:ph type="title"/>
          </p:nvPr>
        </p:nvSpPr>
        <p:spPr/>
        <p:txBody>
          <a:bodyPr/>
          <a:lstStyle/>
          <a:p>
            <a:r>
              <a:rPr lang="en-GB" dirty="0"/>
              <a:t>Progression in 2017</a:t>
            </a:r>
          </a:p>
        </p:txBody>
      </p:sp>
    </p:spTree>
    <p:extLst>
      <p:ext uri="{BB962C8B-B14F-4D97-AF65-F5344CB8AC3E}">
        <p14:creationId xmlns:p14="http://schemas.microsoft.com/office/powerpoint/2010/main" val="127661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accent6">
                    <a:lumMod val="50000"/>
                    <a:lumOff val="50000"/>
                  </a:schemeClr>
                </a:solidFill>
                <a:latin typeface="+mn-lt"/>
              </a:rPr>
              <a:t>Our</a:t>
            </a:r>
            <a:r>
              <a:rPr lang="en-US" dirty="0">
                <a:solidFill>
                  <a:schemeClr val="accent6">
                    <a:lumMod val="50000"/>
                    <a:lumOff val="50000"/>
                  </a:schemeClr>
                </a:solidFill>
              </a:rPr>
              <a:t> Process to Create Value</a:t>
            </a:r>
          </a:p>
        </p:txBody>
      </p:sp>
      <p:sp>
        <p:nvSpPr>
          <p:cNvPr id="3" name="Slide Number Placeholder 2"/>
          <p:cNvSpPr>
            <a:spLocks noGrp="1"/>
          </p:cNvSpPr>
          <p:nvPr>
            <p:ph type="sldNum" sz="quarter" idx="12"/>
          </p:nvPr>
        </p:nvSpPr>
        <p:spPr/>
        <p:txBody>
          <a:bodyPr/>
          <a:lstStyle/>
          <a:p>
            <a:fld id="{86CB4B4D-7CA3-9044-876B-883B54F8677D}" type="slidenum">
              <a:rPr lang="en-US" smtClean="0"/>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19" y="1143570"/>
            <a:ext cx="8534400" cy="3148584"/>
          </a:xfrm>
          <a:prstGeom prst="rect">
            <a:avLst/>
          </a:prstGeom>
        </p:spPr>
      </p:pic>
    </p:spTree>
    <p:extLst>
      <p:ext uri="{BB962C8B-B14F-4D97-AF65-F5344CB8AC3E}">
        <p14:creationId xmlns:p14="http://schemas.microsoft.com/office/powerpoint/2010/main" val="116898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359569" y="927100"/>
            <a:ext cx="8420100" cy="3810000"/>
          </a:xfrm>
        </p:spPr>
        <p:txBody>
          <a:bodyPr>
            <a:normAutofit fontScale="62500" lnSpcReduction="20000"/>
          </a:bodyPr>
          <a:lstStyle/>
          <a:p>
            <a:pPr>
              <a:lnSpc>
                <a:spcPct val="120000"/>
              </a:lnSpc>
              <a:spcBef>
                <a:spcPts val="0"/>
              </a:spcBef>
              <a:buFont typeface="Wingdings" panose="05000000000000000000" pitchFamily="2" charset="2"/>
              <a:buChar char="Ø"/>
            </a:pPr>
            <a:r>
              <a:rPr lang="en-US" sz="2400" dirty="0">
                <a:solidFill>
                  <a:schemeClr val="accent2"/>
                </a:solidFill>
                <a:latin typeface="+mn-lt"/>
              </a:rPr>
              <a:t>Closed acquisition in September 2014, total capital outlay of £300k</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Sisto appointed as new Chairman and new SAAS business model established</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Experienced team appointed: Darron Antill as CEO alongside sales director and US sales VP</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Current company created in April 2016 as result of Cryptosoft acquiring Device Authority Inc. </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Gained US Venture Partner Alsop Louie (ALP)</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Funding: Raised $5m from Tern PLC (57%) and Alsop Louie Partners (16%)</a:t>
            </a:r>
          </a:p>
          <a:p>
            <a:pPr>
              <a:lnSpc>
                <a:spcPct val="120000"/>
              </a:lnSpc>
              <a:spcBef>
                <a:spcPts val="0"/>
              </a:spcBef>
              <a:buFont typeface="Wingdings" panose="05000000000000000000" pitchFamily="2" charset="2"/>
              <a:buChar char="Ø"/>
            </a:pPr>
            <a:endParaRPr lang="en-GB" sz="2400" dirty="0">
              <a:solidFill>
                <a:schemeClr val="accent2"/>
              </a:solidFill>
              <a:latin typeface="+mn-lt"/>
              <a:ea typeface="Calibri" charset="0"/>
              <a:cs typeface="Calibri" charset="0"/>
            </a:endParaRPr>
          </a:p>
          <a:p>
            <a:pPr>
              <a:lnSpc>
                <a:spcPct val="120000"/>
              </a:lnSpc>
              <a:spcBef>
                <a:spcPts val="0"/>
              </a:spcBef>
              <a:buFont typeface="Wingdings" panose="05000000000000000000" pitchFamily="2" charset="2"/>
              <a:buChar char="Ø"/>
            </a:pPr>
            <a:r>
              <a:rPr lang="en-GB" sz="2400" dirty="0">
                <a:solidFill>
                  <a:schemeClr val="accent2"/>
                </a:solidFill>
                <a:latin typeface="+mn-lt"/>
                <a:ea typeface="Calibri" charset="0"/>
                <a:cs typeface="Calibri" charset="0"/>
              </a:rPr>
              <a:t>Product: KeyScaler Security Platform completed Q4 2016 provides IoT applications security at IoT scale</a:t>
            </a:r>
          </a:p>
          <a:p>
            <a:pPr marL="0" indent="0">
              <a:lnSpc>
                <a:spcPct val="120000"/>
              </a:lnSpc>
              <a:spcBef>
                <a:spcPts val="0"/>
              </a:spcBef>
              <a:buNone/>
            </a:pPr>
            <a:endParaRPr lang="en-GB" sz="4200" dirty="0">
              <a:latin typeface="Calibri" charset="0"/>
              <a:ea typeface="Calibri" charset="0"/>
              <a:cs typeface="Calibri" charset="0"/>
            </a:endParaRPr>
          </a:p>
        </p:txBody>
      </p:sp>
      <p:sp>
        <p:nvSpPr>
          <p:cNvPr id="4" name="Title 3"/>
          <p:cNvSpPr>
            <a:spLocks noGrp="1"/>
          </p:cNvSpPr>
          <p:nvPr>
            <p:ph type="title"/>
          </p:nvPr>
        </p:nvSpPr>
        <p:spPr>
          <a:xfrm>
            <a:off x="359569" y="300174"/>
            <a:ext cx="8420100" cy="498598"/>
          </a:xfrm>
        </p:spPr>
        <p:txBody>
          <a:bodyPr/>
          <a:lstStyle/>
          <a:p>
            <a:r>
              <a:rPr lang="en-GB" dirty="0">
                <a:solidFill>
                  <a:schemeClr val="accent6">
                    <a:lumMod val="50000"/>
                    <a:lumOff val="50000"/>
                  </a:schemeClr>
                </a:solidFill>
                <a:latin typeface="+mn-lt"/>
              </a:rPr>
              <a:t>DA: Journey Since 2014</a:t>
            </a:r>
            <a:endParaRPr lang="en-US" dirty="0">
              <a:solidFill>
                <a:schemeClr val="accent6">
                  <a:lumMod val="50000"/>
                  <a:lumOff val="50000"/>
                </a:schemeClr>
              </a:solidFill>
              <a:latin typeface="+mn-lt"/>
            </a:endParaRPr>
          </a:p>
        </p:txBody>
      </p:sp>
      <p:sp>
        <p:nvSpPr>
          <p:cNvPr id="10" name="Rectangle 9">
            <a:hlinkClick r:id="" action="ppaction://noaction"/>
          </p:cNvPr>
          <p:cNvSpPr/>
          <p:nvPr/>
        </p:nvSpPr>
        <p:spPr>
          <a:xfrm>
            <a:off x="3671076" y="4572094"/>
            <a:ext cx="1881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24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b="31823"/>
          <a:stretch/>
        </p:blipFill>
        <p:spPr>
          <a:xfrm>
            <a:off x="383641" y="1052142"/>
            <a:ext cx="3730520" cy="1864004"/>
          </a:xfrm>
          <a:prstGeom prst="rect">
            <a:avLst/>
          </a:prstGeom>
          <a:ln>
            <a:noFill/>
          </a:ln>
        </p:spPr>
      </p:pic>
      <p:sp>
        <p:nvSpPr>
          <p:cNvPr id="6" name="Title 5"/>
          <p:cNvSpPr>
            <a:spLocks noGrp="1"/>
          </p:cNvSpPr>
          <p:nvPr>
            <p:ph type="title"/>
          </p:nvPr>
        </p:nvSpPr>
        <p:spPr>
          <a:xfrm>
            <a:off x="363177" y="170701"/>
            <a:ext cx="8420100" cy="443198"/>
          </a:xfrm>
        </p:spPr>
        <p:txBody>
          <a:bodyPr/>
          <a:lstStyle/>
          <a:p>
            <a:r>
              <a:rPr lang="en-GB" sz="3200" dirty="0">
                <a:solidFill>
                  <a:schemeClr val="accent6">
                    <a:lumMod val="50000"/>
                    <a:lumOff val="50000"/>
                  </a:schemeClr>
                </a:solidFill>
              </a:rPr>
              <a:t>Device Authority Today</a:t>
            </a:r>
            <a:endParaRPr lang="en-US" sz="3200" dirty="0">
              <a:solidFill>
                <a:schemeClr val="accent6">
                  <a:lumMod val="50000"/>
                  <a:lumOff val="50000"/>
                </a:schemeClr>
              </a:solidFill>
            </a:endParaRPr>
          </a:p>
        </p:txBody>
      </p:sp>
      <p:grpSp>
        <p:nvGrpSpPr>
          <p:cNvPr id="8" name="Group 7"/>
          <p:cNvGrpSpPr/>
          <p:nvPr/>
        </p:nvGrpSpPr>
        <p:grpSpPr>
          <a:xfrm>
            <a:off x="4448869" y="2828368"/>
            <a:ext cx="4173107" cy="421656"/>
            <a:chOff x="543243" y="2829171"/>
            <a:chExt cx="5181459" cy="468977"/>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721" t="35554" r="18700" b="35927"/>
            <a:stretch/>
          </p:blipFill>
          <p:spPr>
            <a:xfrm>
              <a:off x="543243" y="2829171"/>
              <a:ext cx="1455654" cy="468977"/>
            </a:xfrm>
            <a:prstGeom prst="rect">
              <a:avLst/>
            </a:prstGeom>
          </p:spPr>
        </p:pic>
        <p:sp>
          <p:nvSpPr>
            <p:cNvPr id="14" name="TextBox 13"/>
            <p:cNvSpPr txBox="1"/>
            <p:nvPr/>
          </p:nvSpPr>
          <p:spPr>
            <a:xfrm>
              <a:off x="2254679" y="2832770"/>
              <a:ext cx="3470023" cy="462128"/>
            </a:xfrm>
            <a:prstGeom prst="rect">
              <a:avLst/>
            </a:prstGeom>
            <a:noFill/>
          </p:spPr>
          <p:txBody>
            <a:bodyPr wrap="square" rtlCol="0">
              <a:spAutoFit/>
            </a:bodyPr>
            <a:lstStyle/>
            <a:p>
              <a:r>
                <a:rPr lang="en-US" sz="1050" dirty="0"/>
                <a:t>The UK’s Most Innovative Small Cyber Security Company</a:t>
              </a:r>
            </a:p>
          </p:txBody>
        </p:sp>
      </p:grpSp>
      <p:grpSp>
        <p:nvGrpSpPr>
          <p:cNvPr id="17" name="Group 16"/>
          <p:cNvGrpSpPr/>
          <p:nvPr/>
        </p:nvGrpSpPr>
        <p:grpSpPr>
          <a:xfrm>
            <a:off x="4385227" y="3475184"/>
            <a:ext cx="4385309" cy="621093"/>
            <a:chOff x="470709" y="3602306"/>
            <a:chExt cx="5444936" cy="690797"/>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709" y="3602306"/>
              <a:ext cx="1662671" cy="620575"/>
            </a:xfrm>
            <a:prstGeom prst="rect">
              <a:avLst/>
            </a:prstGeom>
          </p:spPr>
        </p:pic>
        <p:sp>
          <p:nvSpPr>
            <p:cNvPr id="15" name="TextBox 14"/>
            <p:cNvSpPr txBox="1"/>
            <p:nvPr/>
          </p:nvSpPr>
          <p:spPr>
            <a:xfrm>
              <a:off x="2317187" y="3651258"/>
              <a:ext cx="3598458" cy="641845"/>
            </a:xfrm>
            <a:prstGeom prst="rect">
              <a:avLst/>
            </a:prstGeom>
            <a:noFill/>
          </p:spPr>
          <p:txBody>
            <a:bodyPr wrap="square" rtlCol="0">
              <a:spAutoFit/>
            </a:bodyPr>
            <a:lstStyle/>
            <a:p>
              <a:r>
                <a:rPr lang="en-US" sz="1050" b="1" dirty="0"/>
                <a:t>IMPACT REPORT – May 2</a:t>
              </a:r>
              <a:r>
                <a:rPr lang="en-US" sz="1050" b="1" baseline="30000" dirty="0"/>
                <a:t>nd</a:t>
              </a:r>
              <a:r>
                <a:rPr lang="en-US" sz="1050" b="1" dirty="0"/>
                <a:t> 2017</a:t>
              </a:r>
            </a:p>
            <a:p>
              <a:r>
                <a:rPr lang="en-US" sz="1050" dirty="0"/>
                <a:t>Device Authority takes a dynamic approach to IAM for IoT devices</a:t>
              </a:r>
            </a:p>
          </p:txBody>
        </p:sp>
      </p:grpSp>
      <p:grpSp>
        <p:nvGrpSpPr>
          <p:cNvPr id="18" name="Group 17"/>
          <p:cNvGrpSpPr/>
          <p:nvPr/>
        </p:nvGrpSpPr>
        <p:grpSpPr>
          <a:xfrm>
            <a:off x="4472032" y="4243773"/>
            <a:ext cx="4508468" cy="542145"/>
            <a:chOff x="622483" y="4574150"/>
            <a:chExt cx="5597849" cy="602989"/>
          </a:xfrm>
        </p:grpSpPr>
        <p:pic>
          <p:nvPicPr>
            <p:cNvPr id="1026" name="Picture 2" descr="Image result for ov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483" y="4574150"/>
              <a:ext cx="1221244" cy="60298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2305157" y="4645786"/>
              <a:ext cx="3915175" cy="462129"/>
            </a:xfrm>
            <a:prstGeom prst="rect">
              <a:avLst/>
            </a:prstGeom>
            <a:noFill/>
          </p:spPr>
          <p:txBody>
            <a:bodyPr wrap="square" rtlCol="0">
              <a:spAutoFit/>
            </a:bodyPr>
            <a:lstStyle/>
            <a:p>
              <a:r>
                <a:rPr lang="en-US" sz="1050" b="1" dirty="0"/>
                <a:t>On the Radar:</a:t>
              </a:r>
              <a:r>
                <a:rPr lang="en-US" sz="1050" dirty="0"/>
                <a:t> Device Authority secures IoT with scalability and automation</a:t>
              </a:r>
            </a:p>
          </p:txBody>
        </p:sp>
      </p:grpSp>
      <p:grpSp>
        <p:nvGrpSpPr>
          <p:cNvPr id="20" name="Group 19"/>
          <p:cNvGrpSpPr/>
          <p:nvPr/>
        </p:nvGrpSpPr>
        <p:grpSpPr>
          <a:xfrm>
            <a:off x="4306176" y="1131975"/>
            <a:ext cx="4441851" cy="738664"/>
            <a:chOff x="447495" y="5290140"/>
            <a:chExt cx="5515140" cy="821563"/>
          </a:xfrm>
        </p:grpSpPr>
        <p:pic>
          <p:nvPicPr>
            <p:cNvPr id="1028" name="Picture 4" descr="Image result for forre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495" y="5429428"/>
              <a:ext cx="1853562" cy="6004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376205" y="5290140"/>
              <a:ext cx="3586430" cy="821563"/>
            </a:xfrm>
            <a:prstGeom prst="rect">
              <a:avLst/>
            </a:prstGeom>
            <a:noFill/>
          </p:spPr>
          <p:txBody>
            <a:bodyPr wrap="square" rtlCol="0">
              <a:spAutoFit/>
            </a:bodyPr>
            <a:lstStyle/>
            <a:p>
              <a:r>
                <a:rPr lang="en-US" sz="1050" b="1" dirty="0" err="1"/>
                <a:t>TechRadar</a:t>
              </a:r>
              <a:r>
                <a:rPr lang="en-US" sz="1050" b="1" dirty="0"/>
                <a:t>™: Internet Of Things Security, Q1 2017</a:t>
              </a:r>
            </a:p>
            <a:p>
              <a:r>
                <a:rPr lang="en-US" sz="1050" dirty="0"/>
                <a:t>A Mix of New and Existing Technologies Help Secure IoT Deployments</a:t>
              </a:r>
            </a:p>
          </p:txBody>
        </p:sp>
      </p:grpSp>
      <p:grpSp>
        <p:nvGrpSpPr>
          <p:cNvPr id="21" name="Group 20"/>
          <p:cNvGrpSpPr/>
          <p:nvPr/>
        </p:nvGrpSpPr>
        <p:grpSpPr>
          <a:xfrm>
            <a:off x="4340107" y="1908710"/>
            <a:ext cx="3392968" cy="762780"/>
            <a:chOff x="377619" y="1605646"/>
            <a:chExt cx="4212814" cy="848385"/>
          </a:xfrm>
        </p:grpSpPr>
        <p:pic>
          <p:nvPicPr>
            <p:cNvPr id="1030" name="Picture 6" descr="Image result for gartne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619" y="1605646"/>
              <a:ext cx="1519496" cy="84838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2200271" y="1844648"/>
              <a:ext cx="2390162" cy="308086"/>
            </a:xfrm>
            <a:prstGeom prst="rect">
              <a:avLst/>
            </a:prstGeom>
            <a:noFill/>
          </p:spPr>
          <p:txBody>
            <a:bodyPr wrap="square" rtlCol="0">
              <a:spAutoFit/>
            </a:bodyPr>
            <a:lstStyle/>
            <a:p>
              <a:r>
                <a:rPr lang="en-US" sz="1200" b="1" dirty="0"/>
                <a:t>Cool Vendor </a:t>
              </a:r>
              <a:r>
                <a:rPr lang="en-US" sz="1200" dirty="0"/>
                <a:t>- 2016</a:t>
              </a:r>
            </a:p>
          </p:txBody>
        </p:sp>
      </p:grpSp>
      <p:sp>
        <p:nvSpPr>
          <p:cNvPr id="26" name="Rectangle 25"/>
          <p:cNvSpPr/>
          <p:nvPr/>
        </p:nvSpPr>
        <p:spPr>
          <a:xfrm>
            <a:off x="4245653" y="2676266"/>
            <a:ext cx="4590000" cy="675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258113" y="3435537"/>
            <a:ext cx="4590000" cy="675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4258113" y="4185125"/>
            <a:ext cx="4590000" cy="675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4245653" y="1163807"/>
            <a:ext cx="4590000" cy="675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245653" y="1908536"/>
            <a:ext cx="4590000" cy="675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443" y="2916146"/>
            <a:ext cx="3402647" cy="1648706"/>
          </a:xfrm>
          <a:prstGeom prst="rect">
            <a:avLst/>
          </a:prstGeom>
          <a:ln>
            <a:solidFill>
              <a:schemeClr val="bg1">
                <a:lumMod val="85000"/>
              </a:schemeClr>
            </a:solidFill>
          </a:ln>
        </p:spPr>
      </p:pic>
      <p:sp>
        <p:nvSpPr>
          <p:cNvPr id="32" name="TextBox 31">
            <a:extLst>
              <a:ext uri="{FF2B5EF4-FFF2-40B4-BE49-F238E27FC236}">
                <a16:creationId xmlns:a16="http://schemas.microsoft.com/office/drawing/2014/main" id="{6E2A52BE-B160-4865-BF7C-450FADA4D83E}"/>
              </a:ext>
            </a:extLst>
          </p:cNvPr>
          <p:cNvSpPr txBox="1"/>
          <p:nvPr/>
        </p:nvSpPr>
        <p:spPr>
          <a:xfrm>
            <a:off x="8823811" y="4860125"/>
            <a:ext cx="320189" cy="230832"/>
          </a:xfrm>
          <a:prstGeom prst="rect">
            <a:avLst/>
          </a:prstGeom>
          <a:noFill/>
        </p:spPr>
        <p:txBody>
          <a:bodyPr wrap="square" rtlCol="0">
            <a:spAutoFit/>
          </a:bodyPr>
          <a:lstStyle/>
          <a:p>
            <a:r>
              <a:rPr lang="en-GB" sz="900" dirty="0"/>
              <a:t>6</a:t>
            </a:r>
            <a:endParaRPr lang="en-GB" sz="1350" dirty="0"/>
          </a:p>
        </p:txBody>
      </p:sp>
      <p:sp>
        <p:nvSpPr>
          <p:cNvPr id="3" name="Rectangle 2">
            <a:extLst>
              <a:ext uri="{FF2B5EF4-FFF2-40B4-BE49-F238E27FC236}">
                <a16:creationId xmlns:a16="http://schemas.microsoft.com/office/drawing/2014/main" id="{89DAA670-F425-4CD4-9B89-6CF24E024EE6}"/>
              </a:ext>
            </a:extLst>
          </p:cNvPr>
          <p:cNvSpPr/>
          <p:nvPr/>
        </p:nvSpPr>
        <p:spPr>
          <a:xfrm>
            <a:off x="322643" y="601062"/>
            <a:ext cx="8460634" cy="523220"/>
          </a:xfrm>
          <a:prstGeom prst="rect">
            <a:avLst/>
          </a:prstGeom>
        </p:spPr>
        <p:txBody>
          <a:bodyPr wrap="square">
            <a:spAutoFit/>
          </a:bodyPr>
          <a:lstStyle/>
          <a:p>
            <a:r>
              <a:rPr lang="en-GB" sz="1400" b="1" dirty="0">
                <a:solidFill>
                  <a:schemeClr val="tx1"/>
                </a:solidFill>
              </a:rPr>
              <a:t>A well-recognised, award-winning international business delivering innovations in IoT security with bases in the UK and the USA.</a:t>
            </a:r>
          </a:p>
        </p:txBody>
      </p:sp>
    </p:spTree>
    <p:extLst>
      <p:ext uri="{BB962C8B-B14F-4D97-AF65-F5344CB8AC3E}">
        <p14:creationId xmlns:p14="http://schemas.microsoft.com/office/powerpoint/2010/main" val="2063397327"/>
      </p:ext>
    </p:extLst>
  </p:cSld>
  <p:clrMapOvr>
    <a:masterClrMapping/>
  </p:clrMapOvr>
</p:sld>
</file>

<file path=ppt/theme/theme1.xml><?xml version="1.0" encoding="utf-8"?>
<a:theme xmlns:a="http://schemas.openxmlformats.org/drawingml/2006/main" name="Tern Theme">
  <a:themeElements>
    <a:clrScheme name="Tern">
      <a:dk1>
        <a:srgbClr val="000000"/>
      </a:dk1>
      <a:lt1>
        <a:srgbClr val="FFFFFF"/>
      </a:lt1>
      <a:dk2>
        <a:srgbClr val="173C3B"/>
      </a:dk2>
      <a:lt2>
        <a:srgbClr val="26CAD3"/>
      </a:lt2>
      <a:accent1>
        <a:srgbClr val="26CAD3"/>
      </a:accent1>
      <a:accent2>
        <a:srgbClr val="173C3B"/>
      </a:accent2>
      <a:accent3>
        <a:srgbClr val="0099A8"/>
      </a:accent3>
      <a:accent4>
        <a:srgbClr val="D4DADA"/>
      </a:accent4>
      <a:accent5>
        <a:srgbClr val="26CAD3"/>
      </a:accent5>
      <a:accent6>
        <a:srgbClr val="173C3B"/>
      </a:accent6>
      <a:hlink>
        <a:srgbClr val="0000FF"/>
      </a:hlink>
      <a:folHlink>
        <a:srgbClr val="FF00FF"/>
      </a:folHlink>
    </a:clrScheme>
    <a:fontScheme name="Tern">
      <a:majorFont>
        <a:latin typeface="Ubuntu"/>
        <a:ea typeface="Helvetica"/>
        <a:cs typeface="Helvetica"/>
      </a:majorFont>
      <a:minorFont>
        <a:latin typeface="Open Sans Light"/>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marR="5080" indent="12700">
          <a:lnSpc>
            <a:spcPts val="1600"/>
          </a:lnSpc>
          <a:defRPr sz="1600" spc="-8" dirty="0">
            <a:latin typeface="Open Sans Light"/>
            <a:ea typeface="Open Sans Light"/>
            <a:cs typeface="Open Sans Light"/>
            <a:sym typeface="Open Sans Light"/>
          </a:defRPr>
        </a:defPPr>
      </a:lstStyle>
    </a:spDef>
  </a:objectDefaults>
  <a:extraClrSchemeLst/>
  <a:extLst>
    <a:ext uri="{05A4C25C-085E-4340-85A3-A5531E510DB2}">
      <thm15:themeFamily xmlns:thm15="http://schemas.microsoft.com/office/thememl/2012/main" name="New Tern presentation.potx" id="{4B1F5B70-EB28-4119-8CF9-6C8DB2C7619D}" vid="{AA2AA55A-5932-45D0-A2FC-22348405274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EB38971EF6344DA6CF6183727DFD73" ma:contentTypeVersion="8" ma:contentTypeDescription="Create a new document." ma:contentTypeScope="" ma:versionID="d67096806cbf163882ff9e78e979bdaa">
  <xsd:schema xmlns:xsd="http://www.w3.org/2001/XMLSchema" xmlns:xs="http://www.w3.org/2001/XMLSchema" xmlns:p="http://schemas.microsoft.com/office/2006/metadata/properties" xmlns:ns2="04ac3d27-d1fb-4472-8350-6aab67222ab9" xmlns:ns3="6c10c3ba-1945-4464-975d-805af013a7b3" targetNamespace="http://schemas.microsoft.com/office/2006/metadata/properties" ma:root="true" ma:fieldsID="26f4ee54fac7a1e89d54a594dadc1a04" ns2:_="" ns3:_="">
    <xsd:import namespace="04ac3d27-d1fb-4472-8350-6aab67222ab9"/>
    <xsd:import namespace="6c10c3ba-1945-4464-975d-805af013a7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c3d27-d1fb-4472-8350-6aab67222a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10c3ba-1945-4464-975d-805af013a7b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2A3663-C34C-491B-BE36-77114613F1AB}">
  <ds:schemaRefs>
    <ds:schemaRef ds:uri="http://purl.org/dc/terms/"/>
    <ds:schemaRef ds:uri="http://purl.org/dc/elements/1.1/"/>
    <ds:schemaRef ds:uri="04ac3d27-d1fb-4472-8350-6aab67222ab9"/>
    <ds:schemaRef ds:uri="http://schemas.microsoft.com/office/2006/documentManagement/types"/>
    <ds:schemaRef ds:uri="http://www.w3.org/XML/1998/namespace"/>
    <ds:schemaRef ds:uri="http://purl.org/dc/dcmitype/"/>
    <ds:schemaRef ds:uri="http://schemas.openxmlformats.org/package/2006/metadata/core-properties"/>
    <ds:schemaRef ds:uri="6c10c3ba-1945-4464-975d-805af013a7b3"/>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25F22CA-BFB4-4BDB-98E0-C8F72C72C8F7}">
  <ds:schemaRefs>
    <ds:schemaRef ds:uri="http://schemas.microsoft.com/sharepoint/v3/contenttype/forms"/>
  </ds:schemaRefs>
</ds:datastoreItem>
</file>

<file path=customXml/itemProps3.xml><?xml version="1.0" encoding="utf-8"?>
<ds:datastoreItem xmlns:ds="http://schemas.openxmlformats.org/officeDocument/2006/customXml" ds:itemID="{695F145A-5DC1-4FCF-9B5E-90C04DD4F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c3d27-d1fb-4472-8350-6aab67222ab9"/>
    <ds:schemaRef ds:uri="6c10c3ba-1945-4464-975d-805af013a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3108</TotalTime>
  <Words>2518</Words>
  <Application>Microsoft Office PowerPoint</Application>
  <PresentationFormat>On-screen Show (16:9)</PresentationFormat>
  <Paragraphs>218</Paragraphs>
  <Slides>17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 Narrow</vt:lpstr>
      <vt:lpstr>Calibri</vt:lpstr>
      <vt:lpstr>Helvetica</vt:lpstr>
      <vt:lpstr>Open Sans</vt:lpstr>
      <vt:lpstr>Open Sans Light</vt:lpstr>
      <vt:lpstr>Ubuntu</vt:lpstr>
      <vt:lpstr>Ubuntu Light</vt:lpstr>
      <vt:lpstr>Verdana</vt:lpstr>
      <vt:lpstr>Webdings</vt:lpstr>
      <vt:lpstr>Wingdings</vt:lpstr>
      <vt:lpstr>Tern Theme</vt:lpstr>
      <vt:lpstr>PowerPoint Presentation</vt:lpstr>
      <vt:lpstr>PowerPoint Presentation</vt:lpstr>
      <vt:lpstr>PowerPoint Presentation</vt:lpstr>
      <vt:lpstr>Tern at a Glance</vt:lpstr>
      <vt:lpstr>PowerPoint Presentation</vt:lpstr>
      <vt:lpstr>Progression in 2017</vt:lpstr>
      <vt:lpstr>Our Process to Create Value</vt:lpstr>
      <vt:lpstr>DA: Journey Since 2014</vt:lpstr>
      <vt:lpstr>Device Authority Today</vt:lpstr>
      <vt:lpstr>DA’s Recent Progress</vt:lpstr>
      <vt:lpstr>New Investment: InVMA</vt:lpstr>
      <vt:lpstr>InVMA: 2017 Highlights</vt:lpstr>
      <vt:lpstr>flexiOPS at a Glance</vt:lpstr>
      <vt:lpstr>New Investment: Wyld Technologies</vt:lpstr>
      <vt:lpstr>Tern’s Current Situation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Guiver</dc:creator>
  <cp:lastModifiedBy>Alina Haritonova</cp:lastModifiedBy>
  <cp:revision>317</cp:revision>
  <dcterms:modified xsi:type="dcterms:W3CDTF">2018-01-23T17:44:52Z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0x01010021EB38971EF6344DA6CF6183727DFD73</vt:lpwstr>
  </property>
</Properties>
</file>